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05" r:id="rId10"/>
    <p:sldId id="303" r:id="rId11"/>
    <p:sldId id="304" r:id="rId12"/>
    <p:sldId id="329" r:id="rId13"/>
    <p:sldId id="257" r:id="rId14"/>
    <p:sldId id="272" r:id="rId15"/>
    <p:sldId id="258" r:id="rId16"/>
    <p:sldId id="367" r:id="rId17"/>
    <p:sldId id="317" r:id="rId18"/>
    <p:sldId id="318" r:id="rId19"/>
    <p:sldId id="322" r:id="rId20"/>
    <p:sldId id="321" r:id="rId21"/>
    <p:sldId id="368" r:id="rId22"/>
    <p:sldId id="369" r:id="rId23"/>
    <p:sldId id="370" r:id="rId24"/>
    <p:sldId id="333" r:id="rId25"/>
    <p:sldId id="334" r:id="rId26"/>
    <p:sldId id="372" r:id="rId27"/>
    <p:sldId id="335" r:id="rId28"/>
    <p:sldId id="336" r:id="rId29"/>
    <p:sldId id="337" r:id="rId30"/>
    <p:sldId id="338" r:id="rId31"/>
    <p:sldId id="339" r:id="rId32"/>
    <p:sldId id="340" r:id="rId33"/>
    <p:sldId id="327" r:id="rId34"/>
    <p:sldId id="260" r:id="rId35"/>
    <p:sldId id="278" r:id="rId36"/>
    <p:sldId id="379" r:id="rId37"/>
    <p:sldId id="261" r:id="rId38"/>
    <p:sldId id="279" r:id="rId39"/>
    <p:sldId id="281" r:id="rId40"/>
    <p:sldId id="282" r:id="rId41"/>
    <p:sldId id="284" r:id="rId42"/>
    <p:sldId id="309" r:id="rId43"/>
    <p:sldId id="328" r:id="rId44"/>
    <p:sldId id="280" r:id="rId45"/>
    <p:sldId id="310" r:id="rId46"/>
    <p:sldId id="286" r:id="rId47"/>
    <p:sldId id="290" r:id="rId48"/>
    <p:sldId id="330" r:id="rId49"/>
    <p:sldId id="373" r:id="rId50"/>
    <p:sldId id="374" r:id="rId51"/>
    <p:sldId id="375" r:id="rId52"/>
    <p:sldId id="376" r:id="rId53"/>
    <p:sldId id="377" r:id="rId54"/>
    <p:sldId id="378" r:id="rId55"/>
    <p:sldId id="363" r:id="rId56"/>
    <p:sldId id="364" r:id="rId57"/>
    <p:sldId id="380" r:id="rId58"/>
    <p:sldId id="381" r:id="rId59"/>
    <p:sldId id="382" r:id="rId60"/>
    <p:sldId id="383" r:id="rId61"/>
    <p:sldId id="384" r:id="rId62"/>
    <p:sldId id="393" r:id="rId63"/>
    <p:sldId id="394" r:id="rId64"/>
    <p:sldId id="38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B11BF-9EE5-4800-B751-7C679D7D1AD4}" v="1678" dt="2025-11-19T01:23:08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77568" autoAdjust="0"/>
  </p:normalViewPr>
  <p:slideViewPr>
    <p:cSldViewPr snapToGrid="0">
      <p:cViewPr varScale="1">
        <p:scale>
          <a:sx n="74" d="100"/>
          <a:sy n="74" d="100"/>
        </p:scale>
        <p:origin x="1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Zishuo" userId="7649741a-9cfe-4c93-b2a6-033691301ee6" providerId="ADAL" clId="{69B7B184-8606-47A9-B720-224CFFDE9626}"/>
    <pc:docChg chg="undo custSel addSld delSld modSld sldOrd">
      <pc:chgData name="Zhao, Zishuo" userId="7649741a-9cfe-4c93-b2a6-033691301ee6" providerId="ADAL" clId="{69B7B184-8606-47A9-B720-224CFFDE9626}" dt="2025-11-19T01:23:13.121" v="4863" actId="20577"/>
      <pc:docMkLst>
        <pc:docMk/>
      </pc:docMkLst>
      <pc:sldChg chg="modNotesTx">
        <pc:chgData name="Zhao, Zishuo" userId="7649741a-9cfe-4c93-b2a6-033691301ee6" providerId="ADAL" clId="{69B7B184-8606-47A9-B720-224CFFDE9626}" dt="2025-11-19T01:18:00.394" v="4852" actId="20577"/>
        <pc:sldMkLst>
          <pc:docMk/>
          <pc:sldMk cId="2414423330" sldId="305"/>
        </pc:sldMkLst>
      </pc:sldChg>
      <pc:sldChg chg="modNotesTx">
        <pc:chgData name="Zhao, Zishuo" userId="7649741a-9cfe-4c93-b2a6-033691301ee6" providerId="ADAL" clId="{69B7B184-8606-47A9-B720-224CFFDE9626}" dt="2025-11-19T01:20:36.055" v="4860" actId="20577"/>
        <pc:sldMkLst>
          <pc:docMk/>
          <pc:sldMk cId="2066394085" sldId="340"/>
        </pc:sldMkLst>
      </pc:sldChg>
      <pc:sldChg chg="modNotesTx">
        <pc:chgData name="Zhao, Zishuo" userId="7649741a-9cfe-4c93-b2a6-033691301ee6" providerId="ADAL" clId="{69B7B184-8606-47A9-B720-224CFFDE9626}" dt="2025-11-19T01:19:55.246" v="4856" actId="20577"/>
        <pc:sldMkLst>
          <pc:docMk/>
          <pc:sldMk cId="3525249633" sldId="363"/>
        </pc:sldMkLst>
      </pc:sldChg>
      <pc:sldChg chg="modNotesTx">
        <pc:chgData name="Zhao, Zishuo" userId="7649741a-9cfe-4c93-b2a6-033691301ee6" providerId="ADAL" clId="{69B7B184-8606-47A9-B720-224CFFDE9626}" dt="2025-11-19T01:19:33.088" v="4854" actId="20577"/>
        <pc:sldMkLst>
          <pc:docMk/>
          <pc:sldMk cId="2115759238" sldId="376"/>
        </pc:sldMkLst>
      </pc:sldChg>
      <pc:sldChg chg="modNotesTx">
        <pc:chgData name="Zhao, Zishuo" userId="7649741a-9cfe-4c93-b2a6-033691301ee6" providerId="ADAL" clId="{69B7B184-8606-47A9-B720-224CFFDE9626}" dt="2025-11-19T01:19:46.842" v="4855" actId="20577"/>
        <pc:sldMkLst>
          <pc:docMk/>
          <pc:sldMk cId="3790986924" sldId="378"/>
        </pc:sldMkLst>
      </pc:sldChg>
      <pc:sldChg chg="modNotesTx">
        <pc:chgData name="Zhao, Zishuo" userId="7649741a-9cfe-4c93-b2a6-033691301ee6" providerId="ADAL" clId="{69B7B184-8606-47A9-B720-224CFFDE9626}" dt="2025-11-19T01:20:06.273" v="4857" actId="20577"/>
        <pc:sldMkLst>
          <pc:docMk/>
          <pc:sldMk cId="1688362859" sldId="381"/>
        </pc:sldMkLst>
      </pc:sldChg>
      <pc:sldChg chg="modNotesTx">
        <pc:chgData name="Zhao, Zishuo" userId="7649741a-9cfe-4c93-b2a6-033691301ee6" providerId="ADAL" clId="{69B7B184-8606-47A9-B720-224CFFDE9626}" dt="2025-11-19T01:20:20.866" v="4858" actId="20577"/>
        <pc:sldMkLst>
          <pc:docMk/>
          <pc:sldMk cId="2446551625" sldId="384"/>
        </pc:sldMkLst>
      </pc:sldChg>
      <pc:sldChg chg="delSp modSp mod delAnim">
        <pc:chgData name="Zhao, Zishuo" userId="7649741a-9cfe-4c93-b2a6-033691301ee6" providerId="ADAL" clId="{69B7B184-8606-47A9-B720-224CFFDE9626}" dt="2025-11-19T01:17:11.690" v="4851" actId="1076"/>
        <pc:sldMkLst>
          <pc:docMk/>
          <pc:sldMk cId="2025781888" sldId="385"/>
        </pc:sldMkLst>
        <pc:spChg chg="mod">
          <ac:chgData name="Zhao, Zishuo" userId="7649741a-9cfe-4c93-b2a6-033691301ee6" providerId="ADAL" clId="{69B7B184-8606-47A9-B720-224CFFDE9626}" dt="2025-11-19T01:17:11.690" v="4851" actId="1076"/>
          <ac:spMkLst>
            <pc:docMk/>
            <pc:sldMk cId="2025781888" sldId="385"/>
            <ac:spMk id="11" creationId="{0C1455B9-DEF0-920B-4D99-6AA55BA14823}"/>
          </ac:spMkLst>
        </pc:spChg>
        <pc:spChg chg="del">
          <ac:chgData name="Zhao, Zishuo" userId="7649741a-9cfe-4c93-b2a6-033691301ee6" providerId="ADAL" clId="{69B7B184-8606-47A9-B720-224CFFDE9626}" dt="2025-11-19T01:16:54.444" v="4847" actId="478"/>
          <ac:spMkLst>
            <pc:docMk/>
            <pc:sldMk cId="2025781888" sldId="385"/>
            <ac:spMk id="14" creationId="{3613FE38-8C9E-B714-1F2C-19E2D14D3740}"/>
          </ac:spMkLst>
        </pc:spChg>
        <pc:spChg chg="del">
          <ac:chgData name="Zhao, Zishuo" userId="7649741a-9cfe-4c93-b2a6-033691301ee6" providerId="ADAL" clId="{69B7B184-8606-47A9-B720-224CFFDE9626}" dt="2025-11-19T01:16:56.673" v="4848" actId="478"/>
          <ac:spMkLst>
            <pc:docMk/>
            <pc:sldMk cId="2025781888" sldId="385"/>
            <ac:spMk id="15" creationId="{00AB164D-BE81-DF84-F40F-72D96D2C0A3F}"/>
          </ac:spMkLst>
        </pc:spChg>
        <pc:picChg chg="del">
          <ac:chgData name="Zhao, Zishuo" userId="7649741a-9cfe-4c93-b2a6-033691301ee6" providerId="ADAL" clId="{69B7B184-8606-47A9-B720-224CFFDE9626}" dt="2025-11-19T01:16:59.057" v="4849" actId="478"/>
          <ac:picMkLst>
            <pc:docMk/>
            <pc:sldMk cId="2025781888" sldId="385"/>
            <ac:picMk id="5" creationId="{6DD45B94-89B4-44EE-53D9-EE581DC93FCC}"/>
          </ac:picMkLst>
        </pc:picChg>
        <pc:picChg chg="del">
          <ac:chgData name="Zhao, Zishuo" userId="7649741a-9cfe-4c93-b2a6-033691301ee6" providerId="ADAL" clId="{69B7B184-8606-47A9-B720-224CFFDE9626}" dt="2025-11-19T01:16:59.580" v="4850" actId="478"/>
          <ac:picMkLst>
            <pc:docMk/>
            <pc:sldMk cId="2025781888" sldId="385"/>
            <ac:picMk id="7" creationId="{F96C4C4E-BC3E-2C17-6EAC-7DFCF3BC3897}"/>
          </ac:picMkLst>
        </pc:picChg>
      </pc:sldChg>
      <pc:sldChg chg="modNotesTx">
        <pc:chgData name="Zhao, Zishuo" userId="7649741a-9cfe-4c93-b2a6-033691301ee6" providerId="ADAL" clId="{69B7B184-8606-47A9-B720-224CFFDE9626}" dt="2025-11-19T01:18:17.809" v="4853" actId="20577"/>
        <pc:sldMkLst>
          <pc:docMk/>
          <pc:sldMk cId="2514944500" sldId="388"/>
        </pc:sldMkLst>
      </pc:sldChg>
      <pc:sldChg chg="modNotesTx">
        <pc:chgData name="Zhao, Zishuo" userId="7649741a-9cfe-4c93-b2a6-033691301ee6" providerId="ADAL" clId="{69B7B184-8606-47A9-B720-224CFFDE9626}" dt="2025-11-19T01:20:25.844" v="4859" actId="20577"/>
        <pc:sldMkLst>
          <pc:docMk/>
          <pc:sldMk cId="135958806" sldId="393"/>
        </pc:sldMkLst>
      </pc:sldChg>
      <pc:sldChg chg="modSp mod">
        <pc:chgData name="Zhao, Zishuo" userId="7649741a-9cfe-4c93-b2a6-033691301ee6" providerId="ADAL" clId="{69B7B184-8606-47A9-B720-224CFFDE9626}" dt="2025-11-19T01:23:13.121" v="4863" actId="20577"/>
        <pc:sldMkLst>
          <pc:docMk/>
          <pc:sldMk cId="276416219" sldId="394"/>
        </pc:sldMkLst>
        <pc:spChg chg="mod">
          <ac:chgData name="Zhao, Zishuo" userId="7649741a-9cfe-4c93-b2a6-033691301ee6" providerId="ADAL" clId="{69B7B184-8606-47A9-B720-224CFFDE9626}" dt="2025-11-19T01:23:13.121" v="4863" actId="20577"/>
          <ac:spMkLst>
            <pc:docMk/>
            <pc:sldMk cId="276416219" sldId="394"/>
            <ac:spMk id="3" creationId="{9E4E701D-B297-1DB2-E1C9-2CFA6600357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706973137322302E-2"/>
          <c:y val="6.4424879569709215E-2"/>
          <c:w val="0.95258620689655171"/>
          <c:h val="0.74008306928149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Truthful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Prior 1</c:v>
                </c:pt>
                <c:pt idx="1">
                  <c:v>Prior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E-4614-8DA4-A6FA76139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Untruthful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Prior 1</c:v>
                </c:pt>
                <c:pt idx="1">
                  <c:v>Prior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3E-4614-8DA4-A6FA7613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6442511"/>
        <c:axId val="456443471"/>
      </c:barChart>
      <c:catAx>
        <c:axId val="45644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443471"/>
        <c:crosses val="autoZero"/>
        <c:auto val="1"/>
        <c:lblAlgn val="ctr"/>
        <c:lblOffset val="100"/>
        <c:noMultiLvlLbl val="0"/>
      </c:catAx>
      <c:valAx>
        <c:axId val="45644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6442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9AFA-B4C8-4FF3-93F5-0A60807F3EE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1F1B-6701-476A-861B-13E65A41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9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28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that this study is motivated by “economics of trust”</a:t>
            </a:r>
          </a:p>
          <a:p>
            <a:endParaRPr lang="en-US" dirty="0"/>
          </a:p>
          <a:p>
            <a:r>
              <a:rPr lang="en-US" dirty="0"/>
              <a:t>At least here, trust is not a tool to make money. In turn, money is a tool to incentivize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8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1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2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2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back in the spring of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0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9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8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4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intuitive way is to use a higher-level verifiers to verify them.</a:t>
            </a:r>
          </a:p>
          <a:p>
            <a:r>
              <a:rPr lang="en-US" dirty="0"/>
              <a:t>Some blockchain systems actually did that, sacrificing some decentralization.</a:t>
            </a:r>
          </a:p>
          <a:p>
            <a:endParaRPr lang="en-US" dirty="0"/>
          </a:p>
          <a:p>
            <a:r>
              <a:rPr lang="en-US" dirty="0"/>
              <a:t>But remember that we want a fully decentralized AI.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B96E-CE3C-8639-36DB-F01DD96A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2652D-6808-79EC-C10E-E903DC52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35CB-9E2E-6011-B9B7-3764B263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334A-BD7A-4996-88EE-675E9A90D4D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2A792-3827-C20A-CA94-641EFCE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2BAE2-F7D8-00D9-B45B-151FE080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A250-49E2-F593-13D0-F0550D6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15B82-1FC6-D192-A316-0162FD7C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034F3-4898-8DF4-55C1-A8F45B7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4EB-0C25-4899-B3CD-EEDFD492423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D79-BCBB-3BCD-826F-213B26BA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F9E7F-48C2-44CD-06FA-72DF8B06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3B42C4-7CEA-E65E-5473-1CE25A6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887D3-0C26-140C-1D2B-A91FF3C7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9AB3-B0F9-D186-4339-503D972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33F0-FFB9-4DB7-9FBF-23D201DB8BD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7C3AA-473D-410E-E175-845CECAF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C575E-D78E-C156-6421-DD31EF1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DA79-8F38-B356-A06A-4AD4D98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9BAD-2E75-51D7-BB2B-EFFE115A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DC6C-1A5F-9A6B-D414-0F691B51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D8AC-7492-4071-84A1-C5B9FD31807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F84CE-35CD-63BE-7C13-895FAF7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D8581-6FDC-23E6-4D36-EAC94D6F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E1D93-CF21-EE90-98A8-C9CB654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5CAB5-01A5-D189-719D-9D48DA5B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C5A5-9720-19C0-DBE1-E5BAF4B1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3CB2-771C-4F83-8DFD-B8A3D3C5E107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DE28-D0EC-B053-7785-3311B610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0B597-86F3-1879-2C63-E0503FD6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04BF-F021-BE40-1889-5FAD9A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1F81E-0745-4F25-5866-26F989851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3A0B-344F-058C-F444-7839A4401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6D32D-DFCB-FB6A-2165-8D838699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0125-995A-4622-839D-04C55CF8B4D6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FFA4D-C70E-63F3-B251-F09FBF52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FB0C2-7E86-20A0-5CF6-19F4FC59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9B10B-A235-3017-C7B2-9E07DEA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6997A-346B-4C6A-F71E-ADE85B6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88B7B4-F712-3577-153D-B7340994D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6F6A9-48CF-E834-7A23-203499B6F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D91EB-A750-9370-4694-57E96E084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18036-FA17-0095-CC7D-CD73093F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80F-3453-4E84-B513-3CCFD37BEF23}" type="datetime1">
              <a:rPr lang="en-US" smtClean="0"/>
              <a:t>11/18/2025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532375-2057-C333-7684-76F42C3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C7450-8D8D-942B-33C9-46F0B94D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0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E2DE-6EBD-D5F9-030D-A98076D7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5FE08-92B4-5C3B-2725-93133535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183-AFF9-47F3-98D9-BCCF9EAADB9E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4E236-2157-D12D-6957-A1EEF18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C817D-2749-5182-28D5-3B265254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8FFCE-72C7-2734-E6DA-4B21CDB7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165B-799D-44A9-82D3-BAE3F69C364F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D7CA2-73F4-6B0F-8E6E-7DF7482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6CC02-DE00-7B87-22C4-77BE0C2C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4B8C-D267-4359-3282-1040B6B4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CB43-B34C-2FCA-0820-656FF963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595311-E82D-9AB5-0B29-031E8234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7812F-2E54-A313-7167-FC8AEA8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B13E-F93D-4AAC-BAF5-6CE71B795248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F8B0E-9FBF-8BB1-4556-55DB3375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F651A-2740-10DC-1FF9-83C0ABF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12D8-FCF5-6E81-6CB6-5B3DC7E7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83D40-E87B-C78B-3BA6-B08520340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50919E-270F-4FEB-3B9A-6C9E2830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ADEDE-F53C-D0A5-B448-291A9B67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1B41-D382-4C9E-9707-A82D1D88975D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387E1-F13F-FF89-AE5B-E2ABF915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A2895-4856-9290-3989-87A767F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76B992-D3B2-3840-8C79-BE05CD5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BE8D-477F-CC4D-4B35-381F92E4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9C02-E172-3913-C336-38DBF6D50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1F3D73-0A5B-4294-8824-974CBC02E2B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4B4D-16F4-24B3-B618-48B85EB1D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1EE63-2A21-5C21-6422-6DEAA8DA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01794" TargetMode="External"/><Relationship Id="rId2" Type="http://schemas.openxmlformats.org/officeDocument/2006/relationships/hyperlink" Target="https://arxiv.org/abs/2404.0900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509.24257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BB48-A21D-A324-5751-4C15B10D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486" y="1102595"/>
            <a:ext cx="11819028" cy="314606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3333FF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Decentralized AI: Economics of Trust</a:t>
            </a:r>
            <a:br>
              <a:rPr lang="en-US" sz="44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44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000" dirty="0">
              <a:latin typeface="Aptos" panose="020B000402020202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F120-FC06-37D0-10F2-802D6705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6936"/>
            <a:ext cx="9144000" cy="2438153"/>
          </a:xfrm>
        </p:spPr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en-US" sz="3200" b="1" dirty="0">
                <a:latin typeface="Aptos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Zishuo Zhao</a:t>
            </a:r>
            <a:br>
              <a:rPr lang="en-US" sz="3200" dirty="0">
                <a:latin typeface="Aptos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>
                <a:latin typeface="Aptos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PhD Candidate (ABD), University of Illinois Urbana-Champaign</a:t>
            </a:r>
          </a:p>
          <a:p>
            <a:endParaRPr lang="en-US" dirty="0">
              <a:latin typeface="Aptos" panose="020B000402020202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Aptos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MIT DSL Seminar </a:t>
            </a:r>
          </a:p>
          <a:p>
            <a:r>
              <a:rPr lang="en-US" sz="2000" dirty="0">
                <a:latin typeface="Aptos" panose="020B0004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October 17, 2025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A58B2-0157-3043-3D71-F4B7F8D1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04" y="203920"/>
            <a:ext cx="1440913" cy="14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53680C-C0C3-99BC-747C-53E9DC6D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9" y="462911"/>
            <a:ext cx="1801091" cy="9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A970-74CA-91EC-2309-35080974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Critical Concern in AGI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FF9-A74F-0C2F-5ED8-E1FC577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ChatGPT: herald of AGI age.</a:t>
            </a:r>
          </a:p>
          <a:p>
            <a:r>
              <a:rPr lang="en-US" dirty="0"/>
              <a:t>AI safety: the stronger AI becomes, </a:t>
            </a:r>
            <a:br>
              <a:rPr lang="en-US" dirty="0"/>
            </a:br>
            <a:r>
              <a:rPr lang="en-US" dirty="0"/>
              <a:t>the higher risk it might do evil.</a:t>
            </a:r>
          </a:p>
          <a:p>
            <a:r>
              <a:rPr lang="en-US" altLang="zh-CN" dirty="0"/>
              <a:t>AI </a:t>
            </a:r>
            <a:r>
              <a:rPr lang="en-US" altLang="zh-CN" dirty="0">
                <a:solidFill>
                  <a:srgbClr val="3333FF"/>
                </a:solidFill>
              </a:rPr>
              <a:t>alignment</a:t>
            </a:r>
            <a:r>
              <a:rPr lang="en-US" altLang="zh-CN" dirty="0"/>
              <a:t>: make sure that AI’s</a:t>
            </a:r>
            <a:br>
              <a:rPr lang="en-US" altLang="zh-CN" dirty="0"/>
            </a:br>
            <a:r>
              <a:rPr lang="en-US" altLang="zh-CN" dirty="0"/>
              <a:t>behavior aligns with human interest.</a:t>
            </a:r>
            <a:endParaRPr lang="en-US" dirty="0"/>
          </a:p>
        </p:txBody>
      </p:sp>
      <p:pic>
        <p:nvPicPr>
          <p:cNvPr id="5" name="Picture 4" descr="A group of robots running&#10;&#10;Description automatically generated">
            <a:extLst>
              <a:ext uri="{FF2B5EF4-FFF2-40B4-BE49-F238E27FC236}">
                <a16:creationId xmlns:a16="http://schemas.microsoft.com/office/drawing/2014/main" id="{BC73102A-8838-AC25-AA8A-10053ED2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06" y="1690688"/>
            <a:ext cx="3724582" cy="2295383"/>
          </a:xfrm>
          <a:prstGeom prst="rect">
            <a:avLst/>
          </a:prstGeom>
        </p:spPr>
      </p:pic>
      <p:pic>
        <p:nvPicPr>
          <p:cNvPr id="7" name="Picture 6" descr="A cartoon of a robot with a child and a child&#10;&#10;Description automatically generated">
            <a:extLst>
              <a:ext uri="{FF2B5EF4-FFF2-40B4-BE49-F238E27FC236}">
                <a16:creationId xmlns:a16="http://schemas.microsoft.com/office/drawing/2014/main" id="{2EE8940F-BA0D-881F-53DD-55729E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6" y="4010215"/>
            <a:ext cx="4137624" cy="232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A89E4-E03D-6529-4B69-0D44AF9E5E6B}"/>
              </a:ext>
            </a:extLst>
          </p:cNvPr>
          <p:cNvSpPr txBox="1"/>
          <p:nvPr/>
        </p:nvSpPr>
        <p:spPr>
          <a:xfrm>
            <a:off x="6600481" y="4834580"/>
            <a:ext cx="5056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But… How to ensure the AI model is really aligned as claimed?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2C8E9-2FC4-99FF-262E-026142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952F6-2394-91B6-419E-BA29648F5B56}"/>
              </a:ext>
            </a:extLst>
          </p:cNvPr>
          <p:cNvSpPr txBox="1"/>
          <p:nvPr/>
        </p:nvSpPr>
        <p:spPr>
          <a:xfrm>
            <a:off x="8147304" y="4010215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Terminator (1984)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2416A-D751-4AD4-B3CC-BFC43AFDF397}"/>
              </a:ext>
            </a:extLst>
          </p:cNvPr>
          <p:cNvSpPr txBox="1"/>
          <p:nvPr/>
        </p:nvSpPr>
        <p:spPr>
          <a:xfrm>
            <a:off x="1899062" y="6338857"/>
            <a:ext cx="365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Laputa: Castle in the Sky (1986)</a:t>
            </a:r>
          </a:p>
        </p:txBody>
      </p:sp>
    </p:spTree>
    <p:extLst>
      <p:ext uri="{BB962C8B-B14F-4D97-AF65-F5344CB8AC3E}">
        <p14:creationId xmlns:p14="http://schemas.microsoft.com/office/powerpoint/2010/main" val="24091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9B4-35CB-94CC-7788-F4D9C4E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AI Safety: </a:t>
            </a:r>
            <a:r>
              <a:rPr lang="en-US" altLang="zh-CN" sz="4000" dirty="0"/>
              <a:t>Threat of Untrusted Training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DA24-918E-8FDA-FE80-76C9F683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8911"/>
          </a:xfrm>
        </p:spPr>
        <p:txBody>
          <a:bodyPr>
            <a:normAutofit/>
          </a:bodyPr>
          <a:lstStyle/>
          <a:p>
            <a:r>
              <a:rPr lang="en-US" dirty="0"/>
              <a:t>Malicious attacks: </a:t>
            </a:r>
            <a:r>
              <a:rPr lang="en-US" dirty="0" err="1"/>
              <a:t>Bytedance</a:t>
            </a:r>
            <a:r>
              <a:rPr lang="en-US" dirty="0"/>
              <a:t> (TikTok) LLM training was attacked by a malicious intern in 2024 (who got a Best Paper Award!)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Conflict of interest: If the AI is owned by a centralized party, the party </a:t>
            </a:r>
            <a:r>
              <a:rPr lang="en-US" i="1" dirty="0">
                <a:solidFill>
                  <a:srgbClr val="7030A0"/>
                </a:solidFill>
              </a:rPr>
              <a:t>may manipulate the alignment target for their interest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Blockchain</a:t>
            </a:r>
            <a:r>
              <a:rPr lang="en-US" dirty="0"/>
              <a:t>: a </a:t>
            </a:r>
            <a:r>
              <a:rPr lang="en-US" dirty="0">
                <a:solidFill>
                  <a:srgbClr val="3333FF"/>
                </a:solidFill>
              </a:rPr>
              <a:t>decentralized</a:t>
            </a:r>
            <a:r>
              <a:rPr lang="en-US" dirty="0"/>
              <a:t> platform aimed for trustworthiness.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C565-3797-ADA0-4C7D-24B8233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05C9-9623-46C5-BFF3-98441A1B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Decentralized AI?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93371-0827-4CA3-464A-87A9A022A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Decentralization: a system without a center!</a:t>
                </a:r>
              </a:p>
              <a:p>
                <a:r>
                  <a:rPr lang="en-US" dirty="0"/>
                  <a:t>Connection to </a:t>
                </a:r>
                <a:r>
                  <a:rPr lang="en-US" i="1" dirty="0"/>
                  <a:t>distributed AI</a:t>
                </a:r>
                <a:r>
                  <a:rPr lang="en-US" dirty="0"/>
                  <a:t>?</a:t>
                </a: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i="1" dirty="0">
                    <a:solidFill>
                      <a:srgbClr val="3333FF"/>
                    </a:solidFill>
                  </a:rPr>
                  <a:t>Decentralized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i="1" dirty="0">
                    <a:solidFill>
                      <a:srgbClr val="3333FF"/>
                    </a:solidFill>
                  </a:rPr>
                  <a:t> Distributed + Economic Incentives</a:t>
                </a:r>
              </a:p>
              <a:p>
                <a:pPr marL="0" indent="0" algn="ctr">
                  <a:buNone/>
                </a:pPr>
                <a:endParaRPr lang="en-US" sz="2800" i="1" dirty="0">
                  <a:solidFill>
                    <a:srgbClr val="3333FF"/>
                  </a:solidFill>
                </a:endParaRPr>
              </a:p>
              <a:p>
                <a:r>
                  <a:rPr lang="en-US" dirty="0"/>
                  <a:t>Distributed AI: Trained/run with multiple </a:t>
                </a:r>
                <a:r>
                  <a:rPr lang="en-US" i="1" dirty="0"/>
                  <a:t>(a priori) </a:t>
                </a:r>
                <a:r>
                  <a:rPr lang="en-US" dirty="0"/>
                  <a:t>cooperative nodes. (e.g., data centers, cloud platforms)</a:t>
                </a:r>
              </a:p>
              <a:p>
                <a:pPr lvl="1"/>
                <a:r>
                  <a:rPr lang="en-US" dirty="0"/>
                  <a:t>They still follow centralized control.</a:t>
                </a:r>
              </a:p>
              <a:p>
                <a:pPr lvl="1"/>
                <a:endParaRPr lang="en-US" dirty="0"/>
              </a:p>
              <a:p>
                <a:r>
                  <a:rPr lang="en-US" sz="2800" b="1" i="1" dirty="0"/>
                  <a:t>Decentralized</a:t>
                </a:r>
                <a:r>
                  <a:rPr lang="en-US" sz="2800" dirty="0"/>
                  <a:t> AI: The nodes may have selfish motivations.</a:t>
                </a:r>
              </a:p>
              <a:p>
                <a:pPr lvl="1"/>
                <a:r>
                  <a:rPr lang="en-US" dirty="0"/>
                  <a:t>We need economic incentives to encourage honest participation.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93371-0827-4CA3-464A-87A9A022A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A4B6-3C77-A382-F6FE-BBBAFA36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3D9F-FA38-B49B-9CD4-79BD59B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75375-0282-9894-D5AD-2E786A1A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growing linked-list stored in a decentralized way.</a:t>
            </a:r>
          </a:p>
          <a:p>
            <a:r>
              <a:rPr lang="en-US" dirty="0"/>
              <a:t>Each block: (Data, </a:t>
            </a:r>
            <a:r>
              <a:rPr lang="en-US" dirty="0" err="1"/>
              <a:t>Prev_Hash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(pointer), </a:t>
            </a:r>
            <a:r>
              <a:rPr lang="en-US" dirty="0"/>
              <a:t>Certificate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PoW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PoS</a:t>
            </a:r>
            <a:r>
              <a:rPr lang="en-US" dirty="0">
                <a:solidFill>
                  <a:srgbClr val="00B0F0"/>
                </a:solidFill>
              </a:rPr>
              <a:t>, …) </a:t>
            </a:r>
            <a:r>
              <a:rPr lang="en-US" dirty="0"/>
              <a:t>)</a:t>
            </a:r>
          </a:p>
          <a:p>
            <a:r>
              <a:rPr lang="en-US" dirty="0"/>
              <a:t>The certificate works as an </a:t>
            </a:r>
            <a:r>
              <a:rPr lang="en-US" dirty="0">
                <a:solidFill>
                  <a:srgbClr val="00B0F0"/>
                </a:solidFill>
              </a:rPr>
              <a:t>access control </a:t>
            </a:r>
            <a:r>
              <a:rPr lang="en-US" dirty="0"/>
              <a:t>for the block; </a:t>
            </a:r>
            <a:br>
              <a:rPr lang="en-US" dirty="0"/>
            </a:br>
            <a:r>
              <a:rPr lang="en-US" dirty="0"/>
              <a:t>an added block is valid only when the certificate passes </a:t>
            </a:r>
            <a:r>
              <a:rPr lang="en-US" dirty="0">
                <a:solidFill>
                  <a:srgbClr val="3333FF"/>
                </a:solidFill>
              </a:rPr>
              <a:t>verification</a:t>
            </a:r>
            <a:r>
              <a:rPr lang="en-US" dirty="0"/>
              <a:t>.</a:t>
            </a:r>
          </a:p>
        </p:txBody>
      </p:sp>
      <p:pic>
        <p:nvPicPr>
          <p:cNvPr id="5" name="图片 4" descr="图示">
            <a:extLst>
              <a:ext uri="{FF2B5EF4-FFF2-40B4-BE49-F238E27FC236}">
                <a16:creationId xmlns:a16="http://schemas.microsoft.com/office/drawing/2014/main" id="{4D3DB7D7-C95B-26D8-FE85-17BDC0A1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34" y="1690688"/>
            <a:ext cx="6925235" cy="2114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4FFB-A549-79AF-7998-CBA1B57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58D0-F542-D37A-8C3A-AA917301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Blockchain Security: Decentralized Consensus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47DF-1960-F0A9-5F02-7AC3F500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guarantees the security in a decentralized system?</a:t>
            </a:r>
          </a:p>
          <a:p>
            <a:pPr lvl="1"/>
            <a:r>
              <a:rPr lang="en-US" dirty="0"/>
              <a:t>On centralized systems: assuming </a:t>
            </a:r>
            <a:r>
              <a:rPr lang="en-US" b="1" i="1" dirty="0">
                <a:solidFill>
                  <a:srgbClr val="7030A0"/>
                </a:solidFill>
              </a:rPr>
              <a:t>the center </a:t>
            </a:r>
            <a:r>
              <a:rPr lang="en-US" dirty="0"/>
              <a:t>is honest.</a:t>
            </a:r>
          </a:p>
          <a:p>
            <a:pPr lvl="1"/>
            <a:r>
              <a:rPr lang="en-US" dirty="0"/>
              <a:t>Basic assumption of blockchain: </a:t>
            </a:r>
            <a:r>
              <a:rPr lang="en-US" b="1" i="1" dirty="0">
                <a:solidFill>
                  <a:srgbClr val="3333FF"/>
                </a:solidFill>
              </a:rPr>
              <a:t>the majority </a:t>
            </a:r>
            <a:r>
              <a:rPr lang="en-US" dirty="0"/>
              <a:t>is honest.</a:t>
            </a:r>
            <a:br>
              <a:rPr lang="en-US" dirty="0"/>
            </a:br>
            <a:r>
              <a:rPr lang="en-US" dirty="0"/>
              <a:t>(i.e. no </a:t>
            </a:r>
            <a:r>
              <a:rPr lang="en-US" dirty="0">
                <a:solidFill>
                  <a:srgbClr val="FF0000"/>
                </a:solidFill>
              </a:rPr>
              <a:t>51% attack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altLang="zh-CN" dirty="0"/>
              <a:t>Why would the majority choose be honest?</a:t>
            </a:r>
          </a:p>
          <a:p>
            <a:pPr lvl="1"/>
            <a:r>
              <a:rPr lang="en-US" dirty="0">
                <a:solidFill>
                  <a:srgbClr val="3333FF"/>
                </a:solidFill>
                <a:latin typeface="Bell MT" panose="02020503060305020303" pitchFamily="18" charset="0"/>
              </a:rPr>
              <a:t>Are humans created good, or evil?</a:t>
            </a:r>
          </a:p>
          <a:p>
            <a:pPr lvl="1"/>
            <a:r>
              <a:rPr lang="en-US" dirty="0">
                <a:latin typeface="Bell MT" panose="02020503060305020303" pitchFamily="18" charset="0"/>
              </a:rPr>
              <a:t>Economic assumption: humans are created rational (selfish)!</a:t>
            </a:r>
          </a:p>
          <a:p>
            <a:pPr lvl="1"/>
            <a:endParaRPr lang="en-US" dirty="0">
              <a:latin typeface="Bell MT" panose="02020503060305020303" pitchFamily="18" charset="0"/>
            </a:endParaRPr>
          </a:p>
          <a:p>
            <a:r>
              <a:rPr lang="en-US" dirty="0"/>
              <a:t>Mechanism design: </a:t>
            </a:r>
          </a:p>
          <a:p>
            <a:pPr lvl="1"/>
            <a:r>
              <a:rPr lang="en-US" dirty="0"/>
              <a:t>Develop incentive mechanisms that incentivize honest behavior!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2C4-0AFB-702E-A33E-D44631B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57B4-7181-A922-EB08-C377251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in Bitcoin: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5AC93-EDD0-0754-60EC-74AA6ECC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</a:t>
            </a:r>
            <a:r>
              <a:rPr lang="en-US" dirty="0" err="1"/>
              <a:t>PoW</a:t>
            </a:r>
            <a:r>
              <a:rPr lang="en-US" dirty="0"/>
              <a:t>: hard to compute, easy to verify.</a:t>
            </a:r>
          </a:p>
          <a:p>
            <a:pPr lvl="1"/>
            <a:r>
              <a:rPr lang="en-US" dirty="0"/>
              <a:t>“To access the block, find </a:t>
            </a:r>
            <a:r>
              <a:rPr lang="en-US" i="1" dirty="0"/>
              <a:t>Nonce </a:t>
            </a:r>
            <a:r>
              <a:rPr lang="en-US" i="1" dirty="0" err="1"/>
              <a:t>s.t.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/>
              <a:t>before other players!”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222-8CDD-F978-F522-48A5B57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Personal safe medium closed view electronic lock of Personal Safe – Medium">
            <a:extLst>
              <a:ext uri="{FF2B5EF4-FFF2-40B4-BE49-F238E27FC236}">
                <a16:creationId xmlns:a16="http://schemas.microsoft.com/office/drawing/2014/main" id="{57668BE9-32A0-55EB-1DE3-92370A4A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08" y="3063875"/>
            <a:ext cx="3945788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74A7F0-0A0E-E613-B45F-DF02F49AF3F2}"/>
              </a:ext>
            </a:extLst>
          </p:cNvPr>
          <p:cNvSpPr txBox="1"/>
          <p:nvPr/>
        </p:nvSpPr>
        <p:spPr>
          <a:xfrm>
            <a:off x="2821172" y="4416055"/>
            <a:ext cx="189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BITCOINS INSIDE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70A0E9-A4EE-5478-722D-17479196F6C8}"/>
              </a:ext>
            </a:extLst>
          </p:cNvPr>
          <p:cNvSpPr txBox="1"/>
          <p:nvPr/>
        </p:nvSpPr>
        <p:spPr>
          <a:xfrm>
            <a:off x="6096000" y="4785387"/>
            <a:ext cx="512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Whoever finds a correct password (nonce)</a:t>
            </a:r>
            <a:br>
              <a:rPr lang="en-US" sz="2000" b="1" dirty="0"/>
            </a:br>
            <a:r>
              <a:rPr lang="en-US" sz="2000" b="1" dirty="0"/>
              <a:t>gets the bitcoins!</a:t>
            </a:r>
          </a:p>
        </p:txBody>
      </p:sp>
    </p:spTree>
    <p:extLst>
      <p:ext uri="{BB962C8B-B14F-4D97-AF65-F5344CB8AC3E}">
        <p14:creationId xmlns:p14="http://schemas.microsoft.com/office/powerpoint/2010/main" val="32216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95289-9631-3135-6382-9518ACC7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in Bitcoin: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21710-DFEE-1CBF-9466-540FE03AB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Hard to “guess” a valid </a:t>
            </a:r>
            <a:r>
              <a:rPr lang="en-US" i="1" dirty="0"/>
              <a:t>Nonce</a:t>
            </a:r>
            <a:r>
              <a:rPr lang="en-US" dirty="0"/>
              <a:t> when </a:t>
            </a:r>
            <a:r>
              <a:rPr lang="en-US" i="1" dirty="0" err="1"/>
              <a:t>Thres</a:t>
            </a:r>
            <a:r>
              <a:rPr lang="en-US" dirty="0"/>
              <a:t> is small.</a:t>
            </a:r>
          </a:p>
          <a:p>
            <a:pPr lvl="1"/>
            <a:r>
              <a:rPr lang="en-US" dirty="0"/>
              <a:t>Easy to verify whether </a:t>
            </a:r>
            <a:r>
              <a:rPr lang="en-US" dirty="0">
                <a:solidFill>
                  <a:srgbClr val="3333FF"/>
                </a:solidFill>
              </a:rPr>
              <a:t>Hash &lt; </a:t>
            </a:r>
            <a:r>
              <a:rPr lang="en-US" i="1" dirty="0" err="1">
                <a:solidFill>
                  <a:srgbClr val="3333FF"/>
                </a:solidFill>
              </a:rPr>
              <a:t>Thres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Guarantees security against sybil attacks, but computation is wasteful!</a:t>
            </a:r>
          </a:p>
          <a:p>
            <a:pPr lvl="1"/>
            <a:r>
              <a:rPr lang="en-US" dirty="0"/>
              <a:t>Wasting a great amount of energy ∼ 120 TWh/year, comparable to a medium-sized country. </a:t>
            </a:r>
          </a:p>
          <a:p>
            <a:pPr lvl="1"/>
            <a:r>
              <a:rPr lang="en-US" i="1" dirty="0">
                <a:solidFill>
                  <a:srgbClr val="3333FF"/>
                </a:solidFill>
              </a:rPr>
              <a:t>“So many </a:t>
            </a:r>
            <a:r>
              <a:rPr lang="en-US" i="1">
                <a:solidFill>
                  <a:srgbClr val="3333FF"/>
                </a:solidFill>
              </a:rPr>
              <a:t>labor expended </a:t>
            </a:r>
            <a:r>
              <a:rPr lang="en-US" i="1" dirty="0">
                <a:solidFill>
                  <a:srgbClr val="3333FF"/>
                </a:solidFill>
              </a:rPr>
              <a:t>on trying passwords… is wasteful!”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EE964-F47F-8773-1A0F-FE00C363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A996-1688-950B-6C86-54838063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Proof-of-Useful-Work (</a:t>
            </a:r>
            <a:r>
              <a:rPr lang="en-US" dirty="0" err="1"/>
              <a:t>PoUW</a:t>
            </a:r>
            <a:r>
              <a:rPr lang="en-US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76978-7AAC-DC03-FCB8-02AA3DEA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hate computation. We hate meaningless computation.</a:t>
            </a:r>
          </a:p>
          <a:p>
            <a:endParaRPr lang="en-US" dirty="0"/>
          </a:p>
          <a:p>
            <a:r>
              <a:rPr lang="en-US" dirty="0"/>
              <a:t>Could we use the PoW to solve useful &amp; </a:t>
            </a:r>
            <a:r>
              <a:rPr lang="en-US" altLang="zh-CN" dirty="0"/>
              <a:t>computationally intensive </a:t>
            </a:r>
            <a:r>
              <a:rPr lang="en-US" dirty="0"/>
              <a:t>problems, e.g.</a:t>
            </a:r>
          </a:p>
          <a:p>
            <a:pPr lvl="1"/>
            <a:r>
              <a:rPr lang="en-US" b="1" dirty="0">
                <a:solidFill>
                  <a:srgbClr val="3333FF"/>
                </a:solidFill>
              </a:rPr>
              <a:t>Training AI models? </a:t>
            </a:r>
          </a:p>
          <a:p>
            <a:pPr lvl="1"/>
            <a:endParaRPr lang="en-US" b="1" dirty="0"/>
          </a:p>
          <a:p>
            <a:r>
              <a:rPr lang="en-US" b="1" dirty="0"/>
              <a:t>Proof-of-Learning (</a:t>
            </a:r>
            <a:r>
              <a:rPr lang="en-US" b="1" dirty="0" err="1"/>
              <a:t>PoL</a:t>
            </a:r>
            <a:r>
              <a:rPr lang="en-US" b="1" dirty="0"/>
              <a:t>): </a:t>
            </a:r>
            <a:r>
              <a:rPr lang="en-US" dirty="0"/>
              <a:t>ML computation as </a:t>
            </a:r>
            <a:r>
              <a:rPr lang="en-US" dirty="0" err="1"/>
              <a:t>PoUW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91F2F-F8F4-7DE8-879E-19C03A15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B4864-DDB1-5AC2-AE75-5C1B4996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the Dream: Proof-of-Learning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2CCA3-F6FE-D8C3-90AF-0D83BFD9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Nakamoto (2008) use hash puzzles?</a:t>
            </a:r>
          </a:p>
          <a:p>
            <a:pPr lvl="1"/>
            <a:r>
              <a:rPr lang="en-US" dirty="0"/>
              <a:t>Hard to solve.</a:t>
            </a:r>
          </a:p>
          <a:p>
            <a:pPr lvl="1"/>
            <a:r>
              <a:rPr lang="en-US" dirty="0"/>
              <a:t>Easy to verify.</a:t>
            </a:r>
          </a:p>
          <a:p>
            <a:pPr lvl="1"/>
            <a:r>
              <a:rPr lang="en-US" dirty="0"/>
              <a:t>Controllable difficulty.</a:t>
            </a:r>
          </a:p>
          <a:p>
            <a:pPr lvl="1"/>
            <a:endParaRPr lang="en-US" dirty="0"/>
          </a:p>
          <a:p>
            <a:r>
              <a:rPr lang="en-US" dirty="0"/>
              <a:t>Would ML training task satisfy the properties above?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0A5736-B3DE-6918-9565-3C02642C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721786-846C-0F49-1E04-75527369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53" y="4551973"/>
            <a:ext cx="2669192" cy="230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1EE1D3-62A4-CE01-4AB5-D129F38D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Work: ZKML (zero-knowledge ML)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D76F3-ACFF-0436-EC35-5B7549F8B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Prover encode the ML task into cryptographic </a:t>
            </a:r>
            <a:r>
              <a:rPr lang="en-US" i="1" dirty="0">
                <a:solidFill>
                  <a:srgbClr val="3333FF"/>
                </a:solidFill>
              </a:rPr>
              <a:t>zero-knowledge proofs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zkCNN</a:t>
            </a:r>
            <a:r>
              <a:rPr lang="en-US" dirty="0"/>
              <a:t> (Liu et al., 2021), </a:t>
            </a:r>
            <a:r>
              <a:rPr lang="en-US" dirty="0" err="1"/>
              <a:t>zkGPT</a:t>
            </a:r>
            <a:r>
              <a:rPr lang="en-US" dirty="0"/>
              <a:t> (Qu et al., 2025)</a:t>
            </a:r>
          </a:p>
          <a:p>
            <a:r>
              <a:rPr lang="en-US" dirty="0"/>
              <a:t>Verification process is straightforward.</a:t>
            </a:r>
          </a:p>
          <a:p>
            <a:endParaRPr lang="en-US" dirty="0"/>
          </a:p>
          <a:p>
            <a:r>
              <a:rPr lang="en-US" dirty="0"/>
              <a:t>But zero-knowledge proofs have high (</a:t>
            </a:r>
            <a:r>
              <a:rPr lang="en-US" b="1" dirty="0">
                <a:solidFill>
                  <a:srgbClr val="FF0000"/>
                </a:solidFill>
              </a:rPr>
              <a:t>&gt;1000x</a:t>
            </a:r>
            <a:r>
              <a:rPr lang="en-US" dirty="0"/>
              <a:t>) overheads!</a:t>
            </a:r>
          </a:p>
          <a:p>
            <a:r>
              <a:rPr lang="en-US" dirty="0"/>
              <a:t>Even worse with computationally intensive ML tasks.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93269B-CBD4-94F7-3895-742E2C31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E1A82-CA39-FA2F-AD81-5C1B1850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D5A18-4DDE-67CB-62B5-E269FB68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year PhD Candidate (ABD), UIUC ISE</a:t>
            </a:r>
          </a:p>
          <a:p>
            <a:r>
              <a:rPr lang="en-US" dirty="0"/>
              <a:t>Advisor: Yuan Zhou (@Tsinghua now)</a:t>
            </a:r>
          </a:p>
          <a:p>
            <a:r>
              <a:rPr lang="en-US" dirty="0"/>
              <a:t>Research Interest: Game Theory, Blockchain, Trustworthy AI</a:t>
            </a:r>
          </a:p>
          <a:p>
            <a:r>
              <a:rPr lang="en-US" dirty="0"/>
              <a:t>Visit</a:t>
            </a:r>
            <a:r>
              <a:rPr lang="en-US" altLang="zh-CN" dirty="0"/>
              <a:t>ed</a:t>
            </a:r>
            <a:r>
              <a:rPr lang="en-US" dirty="0"/>
              <a:t> MIT DSL Lab from 2023.9 to 2024.8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But my story with Boston </a:t>
            </a:r>
            <a:r>
              <a:rPr lang="en-US" i="1" dirty="0">
                <a:solidFill>
                  <a:srgbClr val="7030A0"/>
                </a:solidFill>
              </a:rPr>
              <a:t>actually begins earlier</a:t>
            </a:r>
            <a:r>
              <a:rPr lang="en-US" i="1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B1903-E969-75AD-EC57-77F48AC3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F72-A587-7469-74F2-1F3415A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Work: OPML (“optimistic” ML)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6A2FC-786D-B7F4-CC7C-EA682A58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Prover just runs the task.</a:t>
            </a:r>
          </a:p>
          <a:p>
            <a:r>
              <a:rPr lang="en-US" dirty="0"/>
              <a:t>Verifier re-runs the same task to verify.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ea typeface="Cambria Math" panose="02040503050406030204" pitchFamily="18" charset="0"/>
              </a:rPr>
              <a:t>Committee voting when disagreement occurs.</a:t>
            </a:r>
          </a:p>
          <a:p>
            <a:r>
              <a:rPr lang="en-US" b="1" dirty="0">
                <a:solidFill>
                  <a:srgbClr val="FF0000"/>
                </a:solidFill>
              </a:rPr>
              <a:t>&gt;1x </a:t>
            </a:r>
            <a:r>
              <a:rPr lang="en-US" dirty="0"/>
              <a:t>overhead (not so easy to verify!).</a:t>
            </a:r>
          </a:p>
          <a:p>
            <a:r>
              <a:rPr lang="en-US" dirty="0"/>
              <a:t>Subject to </a:t>
            </a:r>
            <a:r>
              <a:rPr lang="en-US" b="1" i="1" dirty="0">
                <a:solidFill>
                  <a:srgbClr val="3333FF"/>
                </a:solidFill>
              </a:rPr>
              <a:t>Verifier’s Dilemma</a:t>
            </a:r>
            <a:endParaRPr lang="en-US" b="1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66684-4F0D-DFFB-62DB-570F9253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20</a:t>
            </a:fld>
            <a:endParaRPr 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680ECC08-FD22-B772-60B3-5F0527DD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84" y="2867647"/>
            <a:ext cx="2263537" cy="1690688"/>
          </a:xfrm>
          <a:prstGeom prst="rect">
            <a:avLst/>
          </a:prstGeom>
        </p:spPr>
      </p:pic>
      <p:pic>
        <p:nvPicPr>
          <p:cNvPr id="10" name="图片 9" descr="桌子上放着蓝色的卡通人物&#10;&#10;中度可信度描述已自动生成">
            <a:extLst>
              <a:ext uri="{FF2B5EF4-FFF2-40B4-BE49-F238E27FC236}">
                <a16:creationId xmlns:a16="http://schemas.microsoft.com/office/drawing/2014/main" id="{159FEFAE-BDB4-5DEB-9AAE-E97BBB5C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81" y="2862311"/>
            <a:ext cx="2106799" cy="16960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10D55E-371B-0BCE-3F09-7B1FA85FF0CC}"/>
              </a:ext>
            </a:extLst>
          </p:cNvPr>
          <p:cNvCxnSpPr/>
          <p:nvPr/>
        </p:nvCxnSpPr>
        <p:spPr>
          <a:xfrm>
            <a:off x="5317558" y="3715107"/>
            <a:ext cx="95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883284-72F6-C577-1185-31F5AF4D40BD}"/>
              </a:ext>
            </a:extLst>
          </p:cNvPr>
          <p:cNvSpPr txBox="1"/>
          <p:nvPr/>
        </p:nvSpPr>
        <p:spPr>
          <a:xfrm>
            <a:off x="3670757" y="4642385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Prover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08D27-BE8B-2BD7-947F-2A87304F5EBD}"/>
              </a:ext>
            </a:extLst>
          </p:cNvPr>
          <p:cNvSpPr txBox="1"/>
          <p:nvPr/>
        </p:nvSpPr>
        <p:spPr>
          <a:xfrm>
            <a:off x="7009187" y="4642385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29419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AA2C-50C9-8BE5-0285-42B8BD6F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ZK vs. OP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CA824-019B-F1C2-4561-58A48495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ZK Consensus: Provers prove it valid.</a:t>
            </a:r>
          </a:p>
          <a:p>
            <a:pPr lvl="1"/>
            <a:r>
              <a:rPr lang="en-US" dirty="0"/>
              <a:t>“Anything is presumed wrong until proven right”</a:t>
            </a:r>
          </a:p>
          <a:p>
            <a:pPr lvl="1"/>
            <a:r>
              <a:rPr lang="en-US" dirty="0"/>
              <a:t>Conservative: good security but (extremely) low efficiency.</a:t>
            </a:r>
          </a:p>
          <a:p>
            <a:pPr lvl="1"/>
            <a:endParaRPr lang="en-US" dirty="0"/>
          </a:p>
          <a:p>
            <a:r>
              <a:rPr lang="en-US" dirty="0"/>
              <a:t>OP Consensus: Verifiers prove it invalid.</a:t>
            </a:r>
          </a:p>
          <a:p>
            <a:pPr lvl="1"/>
            <a:r>
              <a:rPr lang="en-US" dirty="0"/>
              <a:t>“Anything is presumed right until proven wrong”</a:t>
            </a:r>
          </a:p>
          <a:p>
            <a:pPr lvl="1"/>
            <a:r>
              <a:rPr lang="en-US" dirty="0"/>
              <a:t>“Optimistic”: better efficiency but less security (if not well designed).</a:t>
            </a:r>
          </a:p>
          <a:p>
            <a:pPr lvl="1"/>
            <a:r>
              <a:rPr lang="en-US" b="1" dirty="0"/>
              <a:t>More responsibility for verifiers!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A143-962B-7275-0643-A8283D43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8154-6582-42B0-8A92-6B53DF09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ZK vs. OP Consensus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38A4D6-E07C-1E85-58C6-26164122D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31412"/>
              </p:ext>
            </p:extLst>
          </p:nvPr>
        </p:nvGraphicFramePr>
        <p:xfrm>
          <a:off x="838200" y="1825625"/>
          <a:ext cx="10515597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3674351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6244168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41067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Zero-Knowledge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Optimistic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Prover’s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&gt;1000x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~0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7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Verifier’s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~0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33FF"/>
                          </a:solidFill>
                        </a:rPr>
                        <a:t>~1x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&gt;1000x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33FF"/>
                          </a:solidFill>
                        </a:rPr>
                        <a:t>~1x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Core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Game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1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Main 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ZKP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Verifier’s Incentive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9356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2F5D-DEB0-65D1-9DE6-849C6F46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8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F4D2-FCD7-02E2-7403-FF64DFAE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Ideal </a:t>
            </a:r>
            <a:r>
              <a:rPr lang="en-US" dirty="0" err="1"/>
              <a:t>DeAI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06C9-E151-D002-D624-D63E8388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We want to:</a:t>
            </a:r>
          </a:p>
          <a:p>
            <a:endParaRPr lang="en-US" dirty="0"/>
          </a:p>
          <a:p>
            <a:r>
              <a:rPr lang="en-US" dirty="0"/>
              <a:t>Either improve the efficiency of Zero-Knowledge Proofs </a:t>
            </a:r>
          </a:p>
          <a:p>
            <a:pPr lvl="1"/>
            <a:r>
              <a:rPr lang="en-US" dirty="0"/>
              <a:t>Challenge for cryptographers!</a:t>
            </a:r>
          </a:p>
          <a:p>
            <a:pPr lvl="1"/>
            <a:endParaRPr lang="en-US" dirty="0"/>
          </a:p>
          <a:p>
            <a:r>
              <a:rPr lang="en-US" dirty="0"/>
              <a:t>Or improve the incentive guarantee of Optimistic protocols</a:t>
            </a:r>
          </a:p>
          <a:p>
            <a:pPr lvl="1"/>
            <a:r>
              <a:rPr lang="en-US" dirty="0"/>
              <a:t>Challenge for mechanism designers (me)!</a:t>
            </a:r>
          </a:p>
          <a:p>
            <a:pPr lvl="1"/>
            <a:endParaRPr lang="en-US" dirty="0"/>
          </a:p>
          <a:p>
            <a:r>
              <a:rPr lang="en-US" altLang="zh-CN" dirty="0"/>
              <a:t>Or…both?</a:t>
            </a:r>
          </a:p>
          <a:p>
            <a:pPr lvl="1"/>
            <a:r>
              <a:rPr lang="en-US" dirty="0"/>
              <a:t>Challenge for </a:t>
            </a:r>
            <a:r>
              <a:rPr lang="en-US" i="1" dirty="0">
                <a:solidFill>
                  <a:srgbClr val="00B0F0"/>
                </a:solidFill>
              </a:rPr>
              <a:t>the starry-eyed </a:t>
            </a:r>
            <a:r>
              <a:rPr lang="en-US" dirty="0"/>
              <a:t>(^_^)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40EEA-4615-EDE6-9221-E2DAAAF8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7BCBB-8D97-2E0C-F941-53ECCE50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(OP-like) </a:t>
            </a:r>
            <a:r>
              <a:rPr lang="en-US" dirty="0"/>
              <a:t>Proof-of-Learning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F7684-2431-8F51-A2D0-D4CBEE19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ML training</a:t>
            </a:r>
          </a:p>
          <a:p>
            <a:r>
              <a:rPr lang="en-US" dirty="0"/>
              <a:t>Hard to solve? Yes!</a:t>
            </a:r>
          </a:p>
          <a:p>
            <a:r>
              <a:rPr lang="en-US" dirty="0"/>
              <a:t>Easy to verify? It depends on what to verify…</a:t>
            </a:r>
          </a:p>
          <a:p>
            <a:endParaRPr lang="en-US" dirty="0"/>
          </a:p>
          <a:p>
            <a:r>
              <a:rPr lang="en-US" dirty="0"/>
              <a:t>To verify the required amount of computation is correctly done?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We have to train it again for perfect security. </a:t>
            </a:r>
            <a:r>
              <a:rPr lang="en-US" dirty="0"/>
              <a:t>(Fang et al., 2023)</a:t>
            </a:r>
            <a:br>
              <a:rPr lang="en-US" dirty="0"/>
            </a:br>
            <a:r>
              <a:rPr lang="en-US" dirty="0"/>
              <a:t>i.e., at least 1x overhead.</a:t>
            </a:r>
          </a:p>
          <a:p>
            <a:r>
              <a:rPr lang="en-US" dirty="0"/>
              <a:t>To verify the performance in the inference?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It is </a:t>
            </a:r>
            <a:r>
              <a:rPr lang="en-US" b="1" i="1" dirty="0">
                <a:solidFill>
                  <a:srgbClr val="FF0000"/>
                </a:solidFill>
              </a:rPr>
              <a:t>hard to evaluate the actual difficulty </a:t>
            </a:r>
            <a:r>
              <a:rPr lang="en-US" i="1" dirty="0">
                <a:solidFill>
                  <a:srgbClr val="FF0000"/>
                </a:solidFill>
              </a:rPr>
              <a:t>(even possibility) to achieve given accuracy. </a:t>
            </a:r>
            <a:r>
              <a:rPr lang="en-US" dirty="0"/>
              <a:t>(Hoffman, 2022)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FDFD80-0AFC-9513-BE83-5CD0AAB2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BA0B-3EB2-D4F3-5BDB-54A119E6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Trilemma of Proof-of-Learning (</a:t>
            </a:r>
            <a:r>
              <a:rPr lang="en-US" dirty="0" err="1"/>
              <a:t>P</a:t>
            </a:r>
            <a:r>
              <a:rPr lang="en-US" altLang="zh-CN" dirty="0" err="1"/>
              <a:t>oL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E2FD9-5CF4-48F9-0C5C-08A514CBC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5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Until substantial progress in hard problems in DL theory, </a:t>
            </a:r>
          </a:p>
          <a:p>
            <a:r>
              <a:rPr lang="en-US" dirty="0"/>
              <a:t>It is difficult to design a </a:t>
            </a:r>
            <a:r>
              <a:rPr lang="en-US" dirty="0" err="1"/>
              <a:t>PoL</a:t>
            </a:r>
            <a:r>
              <a:rPr lang="en-US" dirty="0"/>
              <a:t> that simultaneously satisfies </a:t>
            </a:r>
            <a:r>
              <a:rPr lang="en-US" b="1" dirty="0"/>
              <a:t>Byzantine security</a:t>
            </a:r>
            <a:r>
              <a:rPr lang="en-US" dirty="0"/>
              <a:t>, </a:t>
            </a:r>
            <a:r>
              <a:rPr lang="en-US" b="1" dirty="0"/>
              <a:t>computational efficiency</a:t>
            </a:r>
            <a:r>
              <a:rPr lang="en-US" dirty="0"/>
              <a:t> and </a:t>
            </a:r>
            <a:r>
              <a:rPr lang="en-US" b="1" dirty="0"/>
              <a:t>controllable difficulty</a:t>
            </a:r>
            <a:r>
              <a:rPr lang="en-US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596D6-8DB8-7C6C-4126-E9E101EF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BB0F69A-1629-7832-EB54-7FD613ADDFA3}"/>
              </a:ext>
            </a:extLst>
          </p:cNvPr>
          <p:cNvGrpSpPr/>
          <p:nvPr/>
        </p:nvGrpSpPr>
        <p:grpSpPr>
          <a:xfrm>
            <a:off x="4827639" y="3968014"/>
            <a:ext cx="2325329" cy="2353898"/>
            <a:chOff x="2541241" y="1412113"/>
            <a:chExt cx="4061519" cy="4033774"/>
          </a:xfr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0C872B82-8B6A-2134-C8FC-B2E17A34B296}"/>
                </a:ext>
              </a:extLst>
            </p:cNvPr>
            <p:cNvSpPr/>
            <p:nvPr/>
          </p:nvSpPr>
          <p:spPr>
            <a:xfrm>
              <a:off x="2541241" y="4372764"/>
              <a:ext cx="4061519" cy="650800"/>
            </a:xfrm>
            <a:custGeom>
              <a:avLst/>
              <a:gdLst/>
              <a:ahLst/>
              <a:cxnLst/>
              <a:rect l="l" t="t" r="r" b="b"/>
              <a:pathLst>
                <a:path w="5800344" h="929421">
                  <a:moveTo>
                    <a:pt x="1599757" y="0"/>
                  </a:moveTo>
                  <a:lnTo>
                    <a:pt x="4200587" y="0"/>
                  </a:lnTo>
                  <a:lnTo>
                    <a:pt x="5800344" y="929421"/>
                  </a:lnTo>
                  <a:lnTo>
                    <a:pt x="0" y="9294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00B0F0"/>
                </a:gs>
              </a:gsLst>
              <a:lin ang="10800000" scaled="1"/>
              <a:tileRect/>
            </a:gra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10">
              <a:extLst>
                <a:ext uri="{FF2B5EF4-FFF2-40B4-BE49-F238E27FC236}">
                  <a16:creationId xmlns:a16="http://schemas.microsoft.com/office/drawing/2014/main" id="{7E985D42-BE4D-813C-24ED-4E939B0A41AB}"/>
                </a:ext>
              </a:extLst>
            </p:cNvPr>
            <p:cNvSpPr/>
            <p:nvPr/>
          </p:nvSpPr>
          <p:spPr>
            <a:xfrm rot="7200000">
              <a:off x="1823920" y="3108859"/>
              <a:ext cx="4033774" cy="640282"/>
            </a:xfrm>
            <a:custGeom>
              <a:avLst/>
              <a:gdLst/>
              <a:ahLst/>
              <a:cxnLst/>
              <a:rect l="l" t="t" r="r" b="b"/>
              <a:pathLst>
                <a:path w="5760720" h="914400">
                  <a:moveTo>
                    <a:pt x="0" y="914400"/>
                  </a:moveTo>
                  <a:lnTo>
                    <a:pt x="1573902" y="0"/>
                  </a:lnTo>
                  <a:lnTo>
                    <a:pt x="4186818" y="0"/>
                  </a:lnTo>
                  <a:lnTo>
                    <a:pt x="5760720" y="914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100000">
                  <a:srgbClr val="ED5959"/>
                </a:gs>
              </a:gsLst>
              <a:lin ang="10800000" scaled="1"/>
              <a:tileRect/>
            </a:gra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14">
              <a:extLst>
                <a:ext uri="{FF2B5EF4-FFF2-40B4-BE49-F238E27FC236}">
                  <a16:creationId xmlns:a16="http://schemas.microsoft.com/office/drawing/2014/main" id="{2B69C803-1B9F-C789-6621-2771B3A36F50}"/>
                </a:ext>
              </a:extLst>
            </p:cNvPr>
            <p:cNvSpPr/>
            <p:nvPr/>
          </p:nvSpPr>
          <p:spPr>
            <a:xfrm>
              <a:off x="4568494" y="1522294"/>
              <a:ext cx="2020348" cy="3493311"/>
            </a:xfrm>
            <a:custGeom>
              <a:avLst/>
              <a:gdLst/>
              <a:ahLst/>
              <a:cxnLst/>
              <a:rect l="l" t="t" r="r" b="b"/>
              <a:pathLst>
                <a:path w="2885303" h="4988873">
                  <a:moveTo>
                    <a:pt x="4976" y="0"/>
                  </a:moveTo>
                  <a:lnTo>
                    <a:pt x="2885303" y="4988873"/>
                  </a:lnTo>
                  <a:lnTo>
                    <a:pt x="1306458" y="4083034"/>
                  </a:lnTo>
                  <a:lnTo>
                    <a:pt x="0" y="1820182"/>
                  </a:lnTo>
                  <a:lnTo>
                    <a:pt x="4943" y="57"/>
                  </a:lnTo>
                  <a:close/>
                </a:path>
              </a:pathLst>
            </a:custGeom>
            <a:gradFill>
              <a:gsLst>
                <a:gs pos="0">
                  <a:srgbClr val="36A709"/>
                </a:gs>
                <a:gs pos="100000">
                  <a:srgbClr val="ACF40A"/>
                </a:gs>
              </a:gsLst>
              <a:lin ang="5400000" scaled="0"/>
            </a:gradFill>
            <a:ln w="12700">
              <a:solidFill>
                <a:srgbClr val="319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E807F607-7343-81A9-5F62-32E36D3CBD7C}"/>
              </a:ext>
            </a:extLst>
          </p:cNvPr>
          <p:cNvSpPr txBox="1"/>
          <p:nvPr/>
        </p:nvSpPr>
        <p:spPr>
          <a:xfrm>
            <a:off x="1842474" y="5788570"/>
            <a:ext cx="30312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Kozuka Gothic Pro M" pitchFamily="34" charset="-128"/>
                <a:cs typeface="Arial" pitchFamily="34" charset="0"/>
              </a:rPr>
              <a:t>Computational Efficiency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358EFED-6341-AF3B-5DAA-1EBAF4B5E882}"/>
              </a:ext>
            </a:extLst>
          </p:cNvPr>
          <p:cNvSpPr txBox="1"/>
          <p:nvPr/>
        </p:nvSpPr>
        <p:spPr>
          <a:xfrm>
            <a:off x="7266650" y="5788570"/>
            <a:ext cx="27864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Kozuka Gothic Pro M" pitchFamily="34" charset="-128"/>
                <a:cs typeface="Arial" pitchFamily="34" charset="0"/>
              </a:rPr>
              <a:t>Controllable Difficulty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61F3386-5395-6DF6-467F-0ED1BD565756}"/>
              </a:ext>
            </a:extLst>
          </p:cNvPr>
          <p:cNvSpPr txBox="1"/>
          <p:nvPr/>
        </p:nvSpPr>
        <p:spPr>
          <a:xfrm>
            <a:off x="4457633" y="3503087"/>
            <a:ext cx="30312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Kozuka Gothic Pro M" pitchFamily="34" charset="-128"/>
                <a:cs typeface="Arial" pitchFamily="34" charset="0"/>
              </a:rPr>
              <a:t>Byzantine 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8CB50-E229-3DD3-AA94-6A57E04C3D21}"/>
              </a:ext>
            </a:extLst>
          </p:cNvPr>
          <p:cNvSpPr txBox="1"/>
          <p:nvPr/>
        </p:nvSpPr>
        <p:spPr>
          <a:xfrm>
            <a:off x="8515927" y="4820733"/>
            <a:ext cx="2485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3333FF"/>
                </a:solidFill>
              </a:rPr>
              <a:t>Why do we want?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04939-3726-A016-0677-8F0159114562}"/>
              </a:ext>
            </a:extLst>
          </p:cNvPr>
          <p:cNvCxnSpPr>
            <a:cxnSpLocks/>
          </p:cNvCxnSpPr>
          <p:nvPr/>
        </p:nvCxnSpPr>
        <p:spPr>
          <a:xfrm flipV="1">
            <a:off x="8885382" y="5338217"/>
            <a:ext cx="265768" cy="450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5BA4-C308-068E-ACA3-56533365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Controllable Difficulty?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BA83-DF12-52E3-5C71-3345BEBC3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perspective:</a:t>
            </a:r>
          </a:p>
          <a:p>
            <a:pPr lvl="1"/>
            <a:r>
              <a:rPr lang="en-US" dirty="0"/>
              <a:t>Quantify workloads for different tasks.</a:t>
            </a:r>
          </a:p>
          <a:p>
            <a:pPr lvl="1"/>
            <a:r>
              <a:rPr lang="en-US" dirty="0"/>
              <a:t>Price of computation varies with time.</a:t>
            </a:r>
          </a:p>
          <a:p>
            <a:pPr lvl="1"/>
            <a:endParaRPr lang="en-US" dirty="0"/>
          </a:p>
          <a:p>
            <a:r>
              <a:rPr lang="en-US" dirty="0"/>
              <a:t>Blockchain perspective:</a:t>
            </a:r>
          </a:p>
          <a:p>
            <a:pPr lvl="1"/>
            <a:r>
              <a:rPr lang="en-US" dirty="0"/>
              <a:t>Need predictable block rates.</a:t>
            </a:r>
          </a:p>
          <a:p>
            <a:pPr lvl="1"/>
            <a:r>
              <a:rPr lang="en-US" dirty="0"/>
              <a:t>More transparent &amp; flexible markets.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A674-8CE8-BFB1-ABE8-72E7AF93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3D92-6ED0-5D30-1003-4F6E78F3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Incentive Security: Modeling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0603E-1D7E-CA2F-6AE1-74BE47A8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 cheaters really want to cheat (at all costs)?</a:t>
            </a:r>
          </a:p>
          <a:p>
            <a:endParaRPr lang="en-US" dirty="0"/>
          </a:p>
          <a:p>
            <a:r>
              <a:rPr lang="en-US" dirty="0"/>
              <a:t>Byzantine cheaters: players who would attempt to cheat whenever they can.</a:t>
            </a:r>
          </a:p>
          <a:p>
            <a:r>
              <a:rPr lang="en-US" dirty="0"/>
              <a:t>Rational cheaters: players who would only attempt to cheat </a:t>
            </a:r>
            <a:r>
              <a:rPr lang="en-US" b="1" dirty="0"/>
              <a:t>if it can increase their (expected) utilities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blockchain economy, most miners mine in order to make money.</a:t>
            </a:r>
          </a:p>
          <a:p>
            <a:r>
              <a:rPr lang="en-US" dirty="0"/>
              <a:t>Most dishonest miners cheat in order to </a:t>
            </a:r>
            <a:r>
              <a:rPr lang="en-US" dirty="0">
                <a:solidFill>
                  <a:srgbClr val="FF0000"/>
                </a:solidFill>
              </a:rPr>
              <a:t>make </a:t>
            </a:r>
            <a:r>
              <a:rPr lang="en-US" b="1" dirty="0">
                <a:solidFill>
                  <a:srgbClr val="FF0000"/>
                </a:solidFill>
              </a:rPr>
              <a:t>more</a:t>
            </a:r>
            <a:r>
              <a:rPr lang="en-US" dirty="0">
                <a:solidFill>
                  <a:srgbClr val="FF0000"/>
                </a:solidFill>
              </a:rPr>
              <a:t> money</a:t>
            </a:r>
            <a:r>
              <a:rPr lang="en-US" dirty="0"/>
              <a:t> (e.g. </a:t>
            </a:r>
            <a:r>
              <a:rPr lang="en-US" i="1" dirty="0">
                <a:solidFill>
                  <a:srgbClr val="0070C0"/>
                </a:solidFill>
              </a:rPr>
              <a:t>selfish mining</a:t>
            </a:r>
            <a:r>
              <a:rPr lang="en-US" dirty="0"/>
              <a:t>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E0268-1E90-037F-C450-91883950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EE03A-237C-45D8-E393-11F02869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Incentive Security: Modeling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3D426-8C5D-AB21-A438-9893C113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Incentive Security</a:t>
            </a:r>
            <a:r>
              <a:rPr lang="en-US" dirty="0"/>
              <a:t>: A system is incentive-secure </a:t>
            </a:r>
            <a:r>
              <a:rPr lang="en-US" dirty="0" err="1"/>
              <a:t>iff</a:t>
            </a:r>
            <a:r>
              <a:rPr lang="en-US" dirty="0"/>
              <a:t> it is secure against </a:t>
            </a:r>
            <a:r>
              <a:rPr lang="en-US" dirty="0">
                <a:solidFill>
                  <a:srgbClr val="3333FF"/>
                </a:solidFill>
              </a:rPr>
              <a:t>rational</a:t>
            </a:r>
            <a:r>
              <a:rPr lang="en-US" dirty="0"/>
              <a:t> cheaters.</a:t>
            </a:r>
          </a:p>
          <a:p>
            <a:pPr lvl="1"/>
            <a:r>
              <a:rPr lang="en-US" dirty="0"/>
              <a:t>i.e. parties cannot increase their expected utility via cheating.</a:t>
            </a:r>
          </a:p>
          <a:p>
            <a:pPr lvl="1"/>
            <a:endParaRPr lang="en-US" dirty="0"/>
          </a:p>
          <a:p>
            <a:r>
              <a:rPr lang="en-US" dirty="0"/>
              <a:t>Difference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Incentive Compatibility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Incentive Compatibility</a:t>
            </a:r>
            <a:r>
              <a:rPr lang="en-US" dirty="0"/>
              <a:t>: Incentivize rational players to </a:t>
            </a:r>
            <a:r>
              <a:rPr lang="en-US" b="1" i="1" dirty="0"/>
              <a:t>report their true types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rgbClr val="3333FF"/>
                </a:solidFill>
              </a:rPr>
              <a:t>Incentive Security</a:t>
            </a:r>
            <a:r>
              <a:rPr lang="en-US" dirty="0"/>
              <a:t>: Players’ action spaces involve </a:t>
            </a:r>
            <a:r>
              <a:rPr lang="en-US" dirty="0">
                <a:solidFill>
                  <a:srgbClr val="3333FF"/>
                </a:solidFill>
              </a:rPr>
              <a:t>computation tasks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Intuition of relaxation: “milder” cheats are harder to detect, </a:t>
            </a:r>
            <a:br>
              <a:rPr lang="en-US" dirty="0"/>
            </a:br>
            <a:r>
              <a:rPr lang="en-US" dirty="0"/>
              <a:t>but can be tolerated to some extent.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C9DB72-07F5-5F69-DFA0-4D4622A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2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95C9F-4EC3-D4C6-B4A2-A920FD30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Incentive-Secure </a:t>
            </a:r>
            <a:r>
              <a:rPr lang="en-US" dirty="0" err="1"/>
              <a:t>PoL</a:t>
            </a:r>
            <a:r>
              <a:rPr lang="en-US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A9FBD-8FA7-B7AD-6215-9239AD93E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Basic idea: </a:t>
                </a:r>
                <a:r>
                  <a:rPr lang="en-US" sz="2400" b="1" dirty="0">
                    <a:solidFill>
                      <a:srgbClr val="3333FF"/>
                    </a:solidFill>
                  </a:rPr>
                  <a:t>random verification</a:t>
                </a:r>
                <a:endParaRPr lang="en-US" sz="2400" dirty="0"/>
              </a:p>
              <a:p>
                <a:r>
                  <a:rPr lang="en-US" sz="2400" dirty="0"/>
                  <a:t>An ML task can consist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epochs (sub-tasks).</a:t>
                </a:r>
              </a:p>
              <a:p>
                <a:r>
                  <a:rPr lang="en-US" sz="2400" dirty="0"/>
                  <a:t>The prover may cheat in any subset of these epochs.</a:t>
                </a:r>
              </a:p>
              <a:p>
                <a:r>
                  <a:rPr lang="en-US" sz="2400" dirty="0"/>
                  <a:t>The verifier randomly chooses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epochs to verify. </a:t>
                </a:r>
              </a:p>
              <a:p>
                <a:r>
                  <a:rPr lang="en-US" sz="2400" dirty="0"/>
                  <a:t>Verification passes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all of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chosen epochs are honest.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9A9FBD-8FA7-B7AD-6215-9239AD93E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0F752-D3F9-58B4-2882-30FD9D5E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29</a:t>
            </a:fld>
            <a:endParaRPr lang="en-US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401FE35C-3598-9702-3287-CCC1F33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3" y="4223646"/>
            <a:ext cx="6051017" cy="2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8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9E996-E994-4DCA-BA2A-17CA867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First Impression @ UIUC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40E42-0715-0304-E7D0-8BA977DB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Admitted to UIUC in Spring 2021. (Due to Covid)</a:t>
            </a:r>
          </a:p>
          <a:p>
            <a:r>
              <a:rPr lang="en-US" dirty="0"/>
              <a:t>Physically arrived at UIUC: Aug 16, 2021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FE239E-7E7B-8A4F-F724-A7D49DCC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</a:t>
            </a:fld>
            <a:endParaRPr lang="en-US"/>
          </a:p>
        </p:txBody>
      </p:sp>
      <p:pic>
        <p:nvPicPr>
          <p:cNvPr id="6" name="图片 5" descr="街道上的风景&#10;&#10;AI 生成的内容可能不正确。">
            <a:extLst>
              <a:ext uri="{FF2B5EF4-FFF2-40B4-BE49-F238E27FC236}">
                <a16:creationId xmlns:a16="http://schemas.microsoft.com/office/drawing/2014/main" id="{97D5E928-5186-0375-BB50-29D424696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73" y="2901081"/>
            <a:ext cx="4367842" cy="3275882"/>
          </a:xfrm>
          <a:prstGeom prst="rect">
            <a:avLst/>
          </a:prstGeom>
        </p:spPr>
      </p:pic>
      <p:pic>
        <p:nvPicPr>
          <p:cNvPr id="10" name="图片 9" descr="房子前的树&#10;&#10;AI 生成的内容可能不正确。">
            <a:extLst>
              <a:ext uri="{FF2B5EF4-FFF2-40B4-BE49-F238E27FC236}">
                <a16:creationId xmlns:a16="http://schemas.microsoft.com/office/drawing/2014/main" id="{DF70ADD2-BDBF-F83B-8D9E-533CFE37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79" y="2901081"/>
            <a:ext cx="4367842" cy="32758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C3C5CD-EC79-420C-F15B-9406B759D352}"/>
              </a:ext>
            </a:extLst>
          </p:cNvPr>
          <p:cNvSpPr txBox="1"/>
          <p:nvPr/>
        </p:nvSpPr>
        <p:spPr>
          <a:xfrm>
            <a:off x="4192438" y="6292820"/>
            <a:ext cx="3401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 quiet &amp; beautiful campus!</a:t>
            </a:r>
          </a:p>
        </p:txBody>
      </p:sp>
    </p:spTree>
    <p:extLst>
      <p:ext uri="{BB962C8B-B14F-4D97-AF65-F5344CB8AC3E}">
        <p14:creationId xmlns:p14="http://schemas.microsoft.com/office/powerpoint/2010/main" val="15125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F0F5-DE14-BE12-516C-E87FF33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Incentive-Secure </a:t>
            </a:r>
            <a:r>
              <a:rPr lang="en-US" dirty="0" err="1"/>
              <a:t>PoL</a:t>
            </a:r>
            <a:r>
              <a:rPr lang="en-US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Intuition: if prover cheats in more than </a:t>
                </a:r>
                <a:r>
                  <a:rPr lang="en-US" dirty="0">
                    <a:latin typeface="Cambria Math" panose="02040503050406030204" pitchFamily="18" charset="0"/>
                  </a:rPr>
                  <a:t>~𝑇/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epochs, he will be caught with high probability.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𝛼≪𝑇</a:t>
                </a:r>
                <a:r>
                  <a:rPr lang="en-US" dirty="0"/>
                  <a:t> is enough, yielding low overhead.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Incentive security </a:t>
                </a:r>
                <a:r>
                  <a:rPr lang="en-US" dirty="0"/>
                  <a:t>guarantees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1x overhead.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E6365-F803-4D56-E3DF-E7E1FFF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8863C-6284-D6B1-9701-B20627B4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Incentive-Secure </a:t>
            </a:r>
            <a:r>
              <a:rPr lang="en-US" dirty="0" err="1"/>
              <a:t>PoL</a:t>
            </a:r>
            <a:r>
              <a:rPr lang="en-US" dirty="0"/>
              <a:t>: Randomness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C0FF0-BB4C-06BC-AF7C-E4834D9CB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 we </a:t>
                </a:r>
                <a:r>
                  <a:rPr lang="en-US" i="1" dirty="0">
                    <a:solidFill>
                      <a:srgbClr val="3333FF"/>
                    </a:solidFill>
                  </a:rPr>
                  <a:t>randomly</a:t>
                </a:r>
                <a:r>
                  <a:rPr lang="en-US" dirty="0"/>
                  <a:t> verify instead of verifying “most suspicious epochs”?</a:t>
                </a:r>
              </a:p>
              <a:p>
                <a:endParaRPr lang="en-US" dirty="0"/>
              </a:p>
              <a:p>
                <a:r>
                  <a:rPr lang="en-US" dirty="0"/>
                  <a:t>Jia et al. (2021) actually did this,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overhead.</a:t>
                </a:r>
              </a:p>
              <a:p>
                <a:r>
                  <a:rPr lang="en-US" dirty="0"/>
                  <a:t>However, the attacker may </a:t>
                </a:r>
                <a:r>
                  <a:rPr lang="en-US" dirty="0" err="1"/>
                  <a:t>adversarially</a:t>
                </a:r>
                <a:r>
                  <a:rPr lang="en-US" dirty="0"/>
                  <a:t> twist dishonest parts to bypass the criteria. (Zhang et al, 2022)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Goodhart’s</a:t>
                </a:r>
                <a:r>
                  <a:rPr lang="en-US" spc="-50" dirty="0">
                    <a:solidFill>
                      <a:srgbClr val="0000FF"/>
                    </a:solidFill>
                  </a:rPr>
                  <a:t> </a:t>
                </a:r>
                <a:r>
                  <a:rPr lang="en-US" spc="-20" dirty="0">
                    <a:solidFill>
                      <a:srgbClr val="0000FF"/>
                    </a:solidFill>
                  </a:rPr>
                  <a:t>Law: </a:t>
                </a:r>
                <a:r>
                  <a:rPr lang="en-US" i="1" u="sng" dirty="0"/>
                  <a:t>“When a measure becomes a target, it ceases to be a good measure.”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C0FF0-BB4C-06BC-AF7C-E4834D9CB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0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7AE6F-DF04-6FBA-6682-8C6C764A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46DD4-EAF7-958D-546C-13B6E195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Incentive-Secure </a:t>
            </a:r>
            <a:r>
              <a:rPr lang="en-US" dirty="0" err="1"/>
              <a:t>PoL</a:t>
            </a:r>
            <a:r>
              <a:rPr lang="en-US" dirty="0"/>
              <a:t>: Theoretical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3AC547-A006-37B2-300A-F85B5572A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may a dishonest trainer benefit from cheating?</a:t>
                </a:r>
              </a:p>
              <a:p>
                <a:pPr lvl="1"/>
                <a:r>
                  <a:rPr lang="en-US" dirty="0"/>
                  <a:t>A cheating epoch takes less computation, saving computational cost;</a:t>
                </a:r>
              </a:p>
              <a:p>
                <a:pPr lvl="1"/>
                <a:r>
                  <a:rPr lang="en-US" dirty="0"/>
                  <a:t>It also takes less time, gaining advantage in potential competition;</a:t>
                </a:r>
              </a:p>
              <a:p>
                <a:pPr lvl="1"/>
                <a:r>
                  <a:rPr lang="en-US" dirty="0"/>
                  <a:t>He may also benefit form maliciously altering the model.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many epochs are needed? </a:t>
                </a:r>
                <a:r>
                  <a:rPr lang="en-US" sz="2800" dirty="0"/>
                  <a:t>Under mild assumptions:</a:t>
                </a:r>
                <a:endParaRPr lang="en-US" dirty="0"/>
              </a:p>
              <a:p>
                <a:pPr lvl="1"/>
                <a:r>
                  <a:rPr lang="en-US" dirty="0"/>
                  <a:t>No penalty for cheating: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verified epochs,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computational overhead;</a:t>
                </a:r>
              </a:p>
              <a:p>
                <a:pPr lvl="1"/>
                <a:r>
                  <a:rPr lang="en-US" dirty="0"/>
                  <a:t>Penalty for cheating (needs staking):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verified epochs,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computational overhead.</a:t>
                </a:r>
              </a:p>
              <a:p>
                <a:pPr marL="457200" lvl="1" indent="0">
                  <a:buNone/>
                </a:pPr>
                <a:r>
                  <a:rPr lang="en-US" i="1" dirty="0">
                    <a:solidFill>
                      <a:srgbClr val="3333FF"/>
                    </a:solidFill>
                  </a:rPr>
                  <a:t>    </a:t>
                </a:r>
                <a:r>
                  <a:rPr lang="en-US" dirty="0">
                    <a:solidFill>
                      <a:srgbClr val="3333FF"/>
                    </a:solidFill>
                  </a:rPr>
                  <a:t>Lower overhead than Jia et al. (2021) </a:t>
                </a:r>
                <a:r>
                  <a:rPr lang="en-US" dirty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).</a:t>
                </a:r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3AC547-A006-37B2-300A-F85B5572A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0DFC2B-9DF3-8963-61FF-00B9A239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03DFB-CE32-0FAB-0B7F-0275BD6A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Honesty &amp; Incentive?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CDC85-5560-4621-8357-9D657B34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ensured provers’ incentive security… </a:t>
            </a:r>
          </a:p>
          <a:p>
            <a:r>
              <a:rPr lang="en-US" b="1" dirty="0"/>
              <a:t>Assuming honest verifiers.</a:t>
            </a:r>
          </a:p>
          <a:p>
            <a:endParaRPr lang="en-US" dirty="0"/>
          </a:p>
          <a:p>
            <a:r>
              <a:rPr lang="en-US" dirty="0"/>
              <a:t>How to </a:t>
            </a:r>
            <a:r>
              <a:rPr lang="en-US" dirty="0">
                <a:solidFill>
                  <a:srgbClr val="3333FF"/>
                </a:solidFill>
              </a:rPr>
              <a:t>incentivize</a:t>
            </a:r>
            <a:r>
              <a:rPr lang="en-US" dirty="0"/>
              <a:t> the verifier to be honest?</a:t>
            </a:r>
          </a:p>
          <a:p>
            <a:endParaRPr lang="en-US" dirty="0"/>
          </a:p>
          <a:p>
            <a:r>
              <a:rPr lang="en-US" dirty="0"/>
              <a:t>Challenge: we </a:t>
            </a:r>
            <a:r>
              <a:rPr lang="en-US" b="1" dirty="0">
                <a:solidFill>
                  <a:srgbClr val="FF0000"/>
                </a:solidFill>
              </a:rPr>
              <a:t>cannot directly judge </a:t>
            </a:r>
            <a:r>
              <a:rPr lang="en-US" dirty="0"/>
              <a:t>the correctness of verification processes in a </a:t>
            </a:r>
            <a:r>
              <a:rPr lang="en-US" b="1" i="1" dirty="0"/>
              <a:t>decentralized</a:t>
            </a:r>
            <a:r>
              <a:rPr lang="en-US" dirty="0"/>
              <a:t> environment.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9D649-2F62-28AC-A1DA-2EFE2EF0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8DF9C-1887-20D9-FFD1-9E8BDC3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Incentive and Dilemma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2443E-64E1-7E1C-62AC-74CC17AE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04"/>
            <a:ext cx="10515600" cy="5093595"/>
          </a:xfrm>
        </p:spPr>
        <p:txBody>
          <a:bodyPr>
            <a:normAutofit/>
          </a:bodyPr>
          <a:lstStyle/>
          <a:p>
            <a:r>
              <a:rPr lang="en-US" sz="2400" dirty="0"/>
              <a:t>Intuition: verifiers can be rewarded for catching cheats (or penalized for failing to).</a:t>
            </a:r>
          </a:p>
          <a:p>
            <a:r>
              <a:rPr lang="en-US" sz="2400" dirty="0"/>
              <a:t>If a mechanism is “well-designed”, then provers are </a:t>
            </a:r>
            <a:r>
              <a:rPr lang="en-US" sz="2400" dirty="0">
                <a:solidFill>
                  <a:srgbClr val="3333FF"/>
                </a:solidFill>
              </a:rPr>
              <a:t>prevented or disincentivized from cheating.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But…</a:t>
            </a:r>
          </a:p>
          <a:p>
            <a:r>
              <a:rPr lang="en-US" sz="2400" dirty="0"/>
              <a:t>If </a:t>
            </a:r>
            <a:r>
              <a:rPr lang="en-US" sz="2400" dirty="0">
                <a:solidFill>
                  <a:srgbClr val="3333FF"/>
                </a:solidFill>
              </a:rPr>
              <a:t>no / too few provers would cheat</a:t>
            </a:r>
            <a:r>
              <a:rPr lang="en-US" sz="2400" dirty="0"/>
              <a:t>, why would verifiers verify, instead of lazily report “verification passed”?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Verifier’s Dilemma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binary-report</a:t>
            </a:r>
            <a:r>
              <a:rPr lang="en-US" sz="2400" dirty="0"/>
              <a:t> verification games with </a:t>
            </a:r>
            <a:r>
              <a:rPr lang="en-US" sz="2400" dirty="0">
                <a:solidFill>
                  <a:srgbClr val="FF0000"/>
                </a:solidFill>
              </a:rPr>
              <a:t>positive verification costs</a:t>
            </a:r>
            <a:r>
              <a:rPr lang="en-US" sz="2400" dirty="0"/>
              <a:t>, it is impossible to achieve an honest pure-strategy Nash equilibrium.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F807-AEF7-BE2A-8D97-D12B6865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9022-7A3B-6EDC-76F8-2057102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Verifier’s Dilemma occurs only for </a:t>
                </a:r>
                <a:r>
                  <a:rPr lang="en-US" dirty="0">
                    <a:solidFill>
                      <a:srgbClr val="3333FF"/>
                    </a:solidFill>
                  </a:rPr>
                  <a:t>binary</a:t>
                </a:r>
                <a:r>
                  <a:rPr lang="en-US" dirty="0"/>
                  <a:t> verification. </a:t>
                </a:r>
              </a:p>
              <a:p>
                <a:r>
                  <a:rPr lang="en-US" dirty="0"/>
                  <a:t>Why?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---If I only need to tell if it is right or wrong… </a:t>
                </a: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 I just say it is right.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---But what if I have to tell </a:t>
                </a:r>
                <a:r>
                  <a:rPr lang="en-US" i="1" dirty="0">
                    <a:solidFill>
                      <a:srgbClr val="FF0000"/>
                    </a:solidFill>
                  </a:rPr>
                  <a:t>how</a:t>
                </a:r>
                <a:r>
                  <a:rPr lang="en-US" i="1" dirty="0">
                    <a:solidFill>
                      <a:srgbClr val="0070C0"/>
                    </a:solidFill>
                  </a:rPr>
                  <a:t> it is right?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e.g.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Verification of training: 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epoch is trained via SGD with a random seed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which one it is.”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Verification of inference: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model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objects correctly among the test dataset.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is odd or even.”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611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131E-FF56-8A4D-A2EA-A25D9DF3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76BE-B123-0E47-ADF2-ECFAA453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A887-564E-5A91-2731-D979F139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Takeaway: Why should we not use binary verification scheme?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need </a:t>
            </a:r>
            <a:r>
              <a:rPr lang="en-US" i="1" dirty="0">
                <a:solidFill>
                  <a:srgbClr val="7030A0"/>
                </a:solidFill>
              </a:rPr>
              <a:t>“flags” </a:t>
            </a:r>
            <a:r>
              <a:rPr lang="en-US" dirty="0"/>
              <a:t>to ensure uncertainty in honest verification.</a:t>
            </a:r>
          </a:p>
          <a:p>
            <a:r>
              <a:rPr lang="en-US" dirty="0"/>
              <a:t>Also called “Attention Challenges”.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A031-7E7E-C401-BFBB-D40DD06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1860-3228-7C02-A16C-5A46077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Capture-The-Flag (CTF)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5B2A-439E-76F5-D6E9-4AC9F11E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Existing works (e.g.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Truebit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(Teutsch &amp;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Reitwießner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2024)</a:t>
            </a:r>
            <a:r>
              <a:rPr lang="en-US" dirty="0"/>
              <a:t>): inject additional information (“flags”, non-binary verification) and reward detection of flags.</a:t>
            </a:r>
          </a:p>
          <a:p>
            <a:r>
              <a:rPr lang="en-US" dirty="0"/>
              <a:t>May prevent lazy behavior, but </a:t>
            </a:r>
            <a:r>
              <a:rPr lang="en-US" altLang="zh-CN" dirty="0"/>
              <a:t>what about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malicious</a:t>
            </a:r>
            <a:r>
              <a:rPr lang="en-US" dirty="0"/>
              <a:t> verifiers?</a:t>
            </a:r>
          </a:p>
          <a:p>
            <a:pPr lvl="1"/>
            <a:r>
              <a:rPr lang="en-US" dirty="0"/>
              <a:t>If the verification result is also expensive to verify…</a:t>
            </a:r>
          </a:p>
          <a:p>
            <a:pPr lvl="1"/>
            <a:r>
              <a:rPr lang="en-US" dirty="0"/>
              <a:t>We need higher-level verifiers to verify the results.</a:t>
            </a:r>
          </a:p>
          <a:p>
            <a:pPr lvl="1"/>
            <a:r>
              <a:rPr lang="en-US" dirty="0"/>
              <a:t>How many layers of verifiers do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4934-FB11-FFA4-534A-52D5C80F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37</a:t>
            </a:fld>
            <a:endParaRPr lang="en-US"/>
          </a:p>
        </p:txBody>
      </p:sp>
      <p:pic>
        <p:nvPicPr>
          <p:cNvPr id="6" name="图片 4" descr="卡通人物&#10;&#10;低可信度描述已自动生成">
            <a:extLst>
              <a:ext uri="{FF2B5EF4-FFF2-40B4-BE49-F238E27FC236}">
                <a16:creationId xmlns:a16="http://schemas.microsoft.com/office/drawing/2014/main" id="{F322EED0-302C-8252-1239-A752F457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59" y="4985883"/>
            <a:ext cx="4099364" cy="17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04CC-B5BF-73A9-44C9-9507961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Decentralized </a:t>
            </a:r>
            <a:r>
              <a:rPr lang="en-US" altLang="zh-CN" dirty="0"/>
              <a:t>Verification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BC331-07CE-A3B0-7846-6DF17832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takeaway: </a:t>
            </a:r>
            <a:r>
              <a:rPr lang="en-US" b="1" dirty="0">
                <a:solidFill>
                  <a:srgbClr val="3333FF"/>
                </a:solidFill>
              </a:rPr>
              <a:t>verifiers also need to be verified</a:t>
            </a:r>
            <a:r>
              <a:rPr lang="en-US" b="1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---Can we just put them in equal positions to verify each other?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  <a:p>
            <a:r>
              <a:rPr lang="en-US" i="1" dirty="0"/>
              <a:t>“Do I think of something familiar…?”</a:t>
            </a:r>
          </a:p>
          <a:p>
            <a:r>
              <a:rPr lang="en-US" dirty="0"/>
              <a:t>Yes, </a:t>
            </a:r>
            <a:r>
              <a:rPr lang="en-US" b="1" dirty="0"/>
              <a:t>peer prediction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2510-FD31-B243-A26F-6881ADE0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8887E-291B-CC70-CE53-B1AC0CD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unfair coin, head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0.2,0.8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Nobody knows what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is!</a:t>
                </a:r>
              </a:p>
              <a:p>
                <a:r>
                  <a:rPr lang="en-US" dirty="0"/>
                  <a:t>Alice and Bob independently toss it and are asked to (secretly) report results.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Mechanism: both rewarded $1 </a:t>
                </a:r>
                <a:r>
                  <a:rPr lang="en-US" dirty="0" err="1"/>
                  <a:t>iff</a:t>
                </a:r>
                <a:r>
                  <a:rPr lang="en-US" dirty="0"/>
                  <a:t> their reports agree.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hand holding a coin&#10;&#10;Description automatically generated">
            <a:extLst>
              <a:ext uri="{FF2B5EF4-FFF2-40B4-BE49-F238E27FC236}">
                <a16:creationId xmlns:a16="http://schemas.microsoft.com/office/drawing/2014/main" id="{738E138D-26C5-0E17-6314-0969FD3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91" y="4131285"/>
            <a:ext cx="1974487" cy="1423581"/>
          </a:xfrm>
          <a:prstGeom prst="rect">
            <a:avLst/>
          </a:prstGeom>
        </p:spPr>
      </p:pic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000E9F5E-B679-539F-806F-0D3A79E7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5803" y="4131286"/>
            <a:ext cx="1974486" cy="1423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4771-BC29-0208-7E1B-8BC9E2A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05BFE-04EC-2C3B-D6FA-B9C593DF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Before Spring Comes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A35E8-90A7-6119-8724-F6697332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winter of Champaign is so cold… (maybe as cold as Boston!)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8937D-7169-7825-3E22-A560F053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</a:t>
            </a:fld>
            <a:endParaRPr lang="en-US"/>
          </a:p>
        </p:txBody>
      </p:sp>
      <p:pic>
        <p:nvPicPr>
          <p:cNvPr id="6" name="图片 5" descr="背景图案&#10;&#10;AI 生成的内容可能不正确。">
            <a:extLst>
              <a:ext uri="{FF2B5EF4-FFF2-40B4-BE49-F238E27FC236}">
                <a16:creationId xmlns:a16="http://schemas.microsoft.com/office/drawing/2014/main" id="{5D6918E9-8DC3-C3C4-11E2-4C788B3B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0" y="2580034"/>
            <a:ext cx="2337061" cy="3116081"/>
          </a:xfrm>
          <a:prstGeom prst="rect">
            <a:avLst/>
          </a:prstGeom>
        </p:spPr>
      </p:pic>
      <p:pic>
        <p:nvPicPr>
          <p:cNvPr id="8" name="图片 7" descr="雪地上的房子&#10;&#10;AI 生成的内容可能不正确。">
            <a:extLst>
              <a:ext uri="{FF2B5EF4-FFF2-40B4-BE49-F238E27FC236}">
                <a16:creationId xmlns:a16="http://schemas.microsoft.com/office/drawing/2014/main" id="{6C813E1F-E5A7-4D4C-9BAA-5FB0D7FD3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68" y="2580034"/>
            <a:ext cx="4667974" cy="3113502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21F5D613-F984-BB3A-E09F-E210440DA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704245"/>
            <a:ext cx="3479800" cy="31707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C006E42-E950-B894-6EE1-8F6FB7C7CAED}"/>
              </a:ext>
            </a:extLst>
          </p:cNvPr>
          <p:cNvSpPr txBox="1"/>
          <p:nvPr/>
        </p:nvSpPr>
        <p:spPr>
          <a:xfrm>
            <a:off x="2879222" y="5994437"/>
            <a:ext cx="643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qualification exam was not that easy! (Feb 2021)</a:t>
            </a:r>
          </a:p>
        </p:txBody>
      </p:sp>
    </p:spTree>
    <p:extLst>
      <p:ext uri="{BB962C8B-B14F-4D97-AF65-F5344CB8AC3E}">
        <p14:creationId xmlns:p14="http://schemas.microsoft.com/office/powerpoint/2010/main" val="25149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BC2E-D021-5E37-36EF-81085AC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this mechanism works?</a:t>
                </a:r>
              </a:p>
              <a:p>
                <a:r>
                  <a:rPr lang="en-US" dirty="0"/>
                  <a:t>Suppose Alice gets a head and believes Bob will be honest.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Since I see a head,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is </a:t>
                </a:r>
                <a:r>
                  <a:rPr lang="en-US" i="1">
                    <a:solidFill>
                      <a:srgbClr val="0070C0"/>
                    </a:solidFill>
                  </a:rPr>
                  <a:t>probably 0.8.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=0.8, then Bob probably sees a head too.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So I should report “head” for better chances (0.68 &gt; 0.32).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C29F-BE0E-4BD6-A645-A37104C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602F-5BAA-C200-EBFD-A26FE61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Peer Prediction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b="1" dirty="0"/>
                  <a:t>Players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3333FF"/>
                    </a:solidFill>
                  </a:rPr>
                  <a:t>predict</a:t>
                </a:r>
                <a:r>
                  <a:rPr lang="en-US" dirty="0"/>
                  <a:t> what their </a:t>
                </a:r>
                <a:r>
                  <a:rPr lang="en-US" dirty="0">
                    <a:solidFill>
                      <a:srgbClr val="3333FF"/>
                    </a:solidFill>
                  </a:rPr>
                  <a:t>peer</a:t>
                </a:r>
                <a:r>
                  <a:rPr lang="en-US" dirty="0"/>
                  <a:t> would do (i.e.,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 and make decisions accordingly.</a:t>
                </a:r>
              </a:p>
              <a:p>
                <a:endParaRPr lang="en-US" dirty="0"/>
              </a:p>
              <a:p>
                <a:r>
                  <a:rPr lang="en-US" altLang="zh-CN" dirty="0"/>
                  <a:t>Why the peer prediction works?</a:t>
                </a:r>
              </a:p>
              <a:p>
                <a:pPr lvl="1"/>
                <a:r>
                  <a:rPr lang="en-US" dirty="0"/>
                  <a:t>Players’ observations on the same object, though noisy, are </a:t>
                </a:r>
                <a:r>
                  <a:rPr lang="en-US" b="1" dirty="0"/>
                  <a:t>correlated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After observation, their posterior beliefs on others are updated.</a:t>
                </a:r>
              </a:p>
              <a:p>
                <a:pPr lvl="1"/>
                <a:r>
                  <a:rPr lang="en-US" dirty="0"/>
                  <a:t>They would choose different actions according to their posterior beliefs.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0325-6E45-7CA4-4481-E74DCDD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1E7F3-0A61-E794-2924-5FCF7526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A Confusing Name?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2B5BF-1765-0EEC-65FA-6294938F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name might be confusing as it describes what </a:t>
            </a:r>
            <a:r>
              <a:rPr lang="en-US" dirty="0">
                <a:solidFill>
                  <a:srgbClr val="3333FF"/>
                </a:solidFill>
              </a:rPr>
              <a:t>players</a:t>
            </a:r>
            <a:r>
              <a:rPr lang="en-US" dirty="0"/>
              <a:t> do.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does the </a:t>
            </a:r>
            <a:r>
              <a:rPr lang="en-US" i="1" dirty="0"/>
              <a:t>mechanism</a:t>
            </a:r>
            <a:r>
              <a:rPr lang="en-US" dirty="0"/>
              <a:t> do?</a:t>
            </a:r>
          </a:p>
          <a:p>
            <a:r>
              <a:rPr lang="en-US" dirty="0">
                <a:solidFill>
                  <a:srgbClr val="3333FF"/>
                </a:solidFill>
              </a:rPr>
              <a:t>Incentivizing truthful report (action) </a:t>
            </a:r>
            <a:r>
              <a:rPr lang="en-US" b="1" dirty="0">
                <a:solidFill>
                  <a:srgbClr val="3333FF"/>
                </a:solidFill>
              </a:rPr>
              <a:t>without access to ground truth</a:t>
            </a:r>
            <a:r>
              <a:rPr lang="en-US" dirty="0">
                <a:solidFill>
                  <a:srgbClr val="3333FF"/>
                </a:solidFill>
              </a:rPr>
              <a:t>.</a:t>
            </a:r>
          </a:p>
          <a:p>
            <a:endParaRPr lang="en-US" dirty="0">
              <a:solidFill>
                <a:srgbClr val="3333FF"/>
              </a:solidFill>
            </a:endParaRPr>
          </a:p>
          <a:p>
            <a:r>
              <a:rPr lang="en-US" dirty="0"/>
              <a:t>Valuable for (fully) </a:t>
            </a:r>
            <a:r>
              <a:rPr lang="en-US" b="1" i="1" dirty="0"/>
              <a:t>decentralized</a:t>
            </a:r>
            <a:r>
              <a:rPr lang="en-US" dirty="0"/>
              <a:t> environments!</a:t>
            </a:r>
          </a:p>
          <a:p>
            <a:pPr lvl="1"/>
            <a:r>
              <a:rPr lang="en-US" dirty="0"/>
              <a:t>Quite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under-explored</a:t>
            </a:r>
            <a:r>
              <a:rPr lang="en-US" dirty="0"/>
              <a:t> in studies of blockchain &amp; decentralized consensus mechanism design.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75BA08-E727-80EE-437E-0F09C141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231-3CA6-8612-6958-40060654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Technical Guideline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D4A55-3336-FD41-04DB-E3F49F0DB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Known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i="1" dirty="0">
                    <a:solidFill>
                      <a:srgbClr val="3333FF"/>
                    </a:solidFill>
                  </a:rPr>
                  <a:t>(which can be controlled via controlled flag rates!)</a:t>
                </a:r>
                <a:endParaRPr lang="en-US" dirty="0"/>
              </a:p>
              <a:p>
                <a:r>
                  <a:rPr lang="en-US" dirty="0"/>
                  <a:t>Compute marginal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Compute posterior belief of ground truth: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independent conditioned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then it can be computed that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D4A55-3336-FD41-04DB-E3F49F0DB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003D7-B551-C291-DF87-E2E142DE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54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14BB-129E-F65F-8751-4D280435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Blockchain: Another Perspective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DB673-3611-8FD1-A6E3-7AC11316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Prediction: information elicitation mechanisms</a:t>
            </a:r>
            <a:br>
              <a:rPr lang="en-US" dirty="0"/>
            </a:br>
            <a:r>
              <a:rPr lang="en-US" dirty="0"/>
              <a:t>incentivizing </a:t>
            </a:r>
            <a:r>
              <a:rPr lang="en-US" dirty="0">
                <a:solidFill>
                  <a:srgbClr val="3333FF"/>
                </a:solidFill>
              </a:rPr>
              <a:t>truthful report without access to ground truth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is the blockchain?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 (probably) fanciest application of (implicit) peer prediction!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1500-9D0A-38D2-B2AD-A6682DF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035D-F4D5-DEF0-6771-478087B0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The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9E643B-6CD5-1674-AD07-05005CCE3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767" y="1825625"/>
                <a:ext cx="10884309" cy="4667250"/>
              </a:xfrm>
            </p:spPr>
            <p:txBody>
              <a:bodyPr/>
              <a:lstStyle/>
              <a:p>
                <a:r>
                  <a:rPr lang="en-US" dirty="0"/>
                  <a:t>Nature secretly selects ground truth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{valid, invalid, flag, …} from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 </a:t>
                </a:r>
                <a:r>
                  <a:rPr lang="en-US" dirty="0"/>
                  <a:t>Each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chooses to be active (informed) or lazy (uninformed).</a:t>
                </a:r>
              </a:p>
              <a:p>
                <a:pPr lvl="1"/>
                <a:r>
                  <a:rPr lang="en-US" dirty="0"/>
                  <a:t>If active, observes (noisy)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If lazy, observes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dirty="0"/>
                  <a:t>Each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maximizing their expected utility according to posterior belief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system processes payments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:r>
                  <a:rPr lang="en-US" altLang="zh-CN" dirty="0"/>
                  <a:t>the collection of all </a:t>
                </a:r>
                <a:r>
                  <a:rPr lang="en-US" dirty="0"/>
                  <a:t>reports.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9E643B-6CD5-1674-AD07-05005CCE3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767" y="1825625"/>
                <a:ext cx="10884309" cy="4667250"/>
              </a:xfrm>
              <a:blipFill>
                <a:blip r:embed="rId3"/>
                <a:stretch>
                  <a:fillRect l="-1008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07801-E077-71D6-59B3-5FAE3C4D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CBA6-B57E-938C-C85C-76D1AF24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Theoretical Guarantees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FF5D-D5CF-966E-43AA-CB9C9799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FF"/>
                </a:highlight>
              </a:rPr>
              <a:t>Main Theorem:</a:t>
            </a:r>
            <a:br>
              <a:rPr lang="en-US" b="0" i="0" dirty="0">
                <a:effectLst/>
                <a:highlight>
                  <a:srgbClr val="FFFFFF"/>
                </a:highlight>
              </a:rPr>
            </a:br>
            <a:r>
              <a:rPr lang="en-US" b="0" i="0" dirty="0">
                <a:effectLst/>
                <a:highlight>
                  <a:srgbClr val="FFFFFF"/>
                </a:highlight>
              </a:rPr>
              <a:t>For any non-degenerate </a:t>
            </a:r>
            <a:r>
              <a:rPr lang="en-US" b="0" i="0" dirty="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2-party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i="1" dirty="0">
                <a:highlight>
                  <a:srgbClr val="FFFFFF"/>
                </a:highlight>
              </a:rPr>
              <a:t>decentralized verification games</a:t>
            </a:r>
            <a:r>
              <a:rPr lang="en-US" dirty="0"/>
              <a:t>, there exists a peer prediction mechanism satisfying desired incentive properties.</a:t>
            </a:r>
          </a:p>
          <a:p>
            <a:endParaRPr lang="en-US" dirty="0"/>
          </a:p>
          <a:p>
            <a:r>
              <a:rPr lang="en-US" dirty="0"/>
              <a:t>How to generalize to </a:t>
            </a:r>
            <a:r>
              <a:rPr lang="en-US" dirty="0">
                <a:solidFill>
                  <a:srgbClr val="FF0080"/>
                </a:solidFill>
              </a:rPr>
              <a:t>multi-party</a:t>
            </a:r>
            <a:r>
              <a:rPr lang="en-US" dirty="0"/>
              <a:t> DVG?</a:t>
            </a:r>
          </a:p>
          <a:p>
            <a:pPr lvl="1"/>
            <a:r>
              <a:rPr lang="en-US" dirty="0"/>
              <a:t>Match each party with everyone else and take the average!</a:t>
            </a:r>
          </a:p>
          <a:p>
            <a:pPr lvl="1"/>
            <a:r>
              <a:rPr lang="en-US" dirty="0"/>
              <a:t>@Mean-field games</a:t>
            </a:r>
          </a:p>
          <a:p>
            <a:pPr lvl="1"/>
            <a:endParaRPr lang="en-US" dirty="0"/>
          </a:p>
          <a:p>
            <a:r>
              <a:rPr lang="en-US" dirty="0"/>
              <a:t>How to find the mechanism?</a:t>
            </a:r>
          </a:p>
          <a:p>
            <a:pPr lvl="1"/>
            <a:r>
              <a:rPr lang="en-US" dirty="0">
                <a:solidFill>
                  <a:srgbClr val="3333FF"/>
                </a:solidFill>
              </a:rPr>
              <a:t>Linear Programming!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6D91-33B7-D78C-8965-BBDC53F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2B16-415A-6965-BC08-56F9F2C7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define a “good” scoring rule?</a:t>
                </a:r>
              </a:p>
              <a:p>
                <a:r>
                  <a:rPr lang="en-US" i="1" dirty="0"/>
                  <a:t>Compactness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3333FF"/>
                    </a:solidFill>
                  </a:rPr>
                  <a:t>sharp</a:t>
                </a:r>
                <a:r>
                  <a:rPr lang="en-US" dirty="0"/>
                  <a:t> incentive guarantees with </a:t>
                </a:r>
                <a:r>
                  <a:rPr lang="en-US" dirty="0">
                    <a:solidFill>
                      <a:srgbClr val="3333FF"/>
                    </a:solidFill>
                  </a:rPr>
                  <a:t>small </a:t>
                </a:r>
                <a:r>
                  <a:rPr lang="en-US" b="0" dirty="0">
                    <a:solidFill>
                      <a:srgbClr val="3333FF"/>
                    </a:solidFill>
                  </a:rPr>
                  <a:t>ex-post reward/penalty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Theorem: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indicates good </a:t>
                </a:r>
                <a:r>
                  <a:rPr lang="en-US" dirty="0">
                    <a:solidFill>
                      <a:srgbClr val="3333FF"/>
                    </a:solidFill>
                  </a:rPr>
                  <a:t>Byzantine robustness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Disincentivizing up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fraction of malicious (e.g., colluding) parties.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/>
              <p:nvPr/>
            </p:nvSpPr>
            <p:spPr>
              <a:xfrm>
                <a:off x="4011503" y="2910080"/>
                <a:ext cx="345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minimize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03" y="2910080"/>
                <a:ext cx="3453318" cy="523220"/>
              </a:xfrm>
              <a:prstGeom prst="rect">
                <a:avLst/>
              </a:prstGeom>
              <a:blipFill>
                <a:blip r:embed="rId3"/>
                <a:stretch>
                  <a:fillRect l="-352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/>
              <p:nvPr/>
            </p:nvSpPr>
            <p:spPr>
              <a:xfrm>
                <a:off x="2533535" y="3429000"/>
                <a:ext cx="4931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err="1">
                    <a:solidFill>
                      <a:srgbClr val="7030A0"/>
                    </a:solidFill>
                  </a:rPr>
                  <a:t>s.t.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     </a:t>
                </a:r>
                <a:r>
                  <a:rPr lang="en-US" sz="2800" dirty="0">
                    <a:solidFill>
                      <a:srgbClr val="7030A0"/>
                    </a:solidFill>
                  </a:rPr>
                  <a:t>honest net utility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5" y="3429000"/>
                <a:ext cx="4931286" cy="523220"/>
              </a:xfrm>
              <a:prstGeom prst="rect">
                <a:avLst/>
              </a:prstGeom>
              <a:blipFill>
                <a:blip r:embed="rId4"/>
                <a:stretch>
                  <a:fillRect l="-2596"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/>
              <p:nvPr/>
            </p:nvSpPr>
            <p:spPr>
              <a:xfrm>
                <a:off x="3326059" y="3952220"/>
                <a:ext cx="413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dishonest net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59" y="3952220"/>
                <a:ext cx="4138762" cy="523220"/>
              </a:xfrm>
              <a:prstGeom prst="rect">
                <a:avLst/>
              </a:prstGeom>
              <a:blipFill>
                <a:blip r:embed="rId5"/>
                <a:stretch>
                  <a:fillRect l="-309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/>
              <p:nvPr/>
            </p:nvSpPr>
            <p:spPr>
              <a:xfrm>
                <a:off x="4197771" y="4471140"/>
                <a:ext cx="3267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|rewards|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771" y="4471140"/>
                <a:ext cx="3267049" cy="523220"/>
              </a:xfrm>
              <a:prstGeom prst="rect">
                <a:avLst/>
              </a:prstGeom>
              <a:blipFill>
                <a:blip r:embed="rId6"/>
                <a:stretch>
                  <a:fillRect l="-391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16BD2-6BF1-7469-AD21-4574348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7A6-7677-5CA3-A219-CED07967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Compactness Criteria: Philosophy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0A75A-8CB4-53BB-9D98-2F94540AD6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Intuition: we want to ensure good incentive guarantees (large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 with small incentives (small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)!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(HP of the system): </a:t>
                </a:r>
                <a:br>
                  <a:rPr lang="en-US" dirty="0"/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How well can our mechanism incentive honest behavior?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(enemy damage per attack): </a:t>
                </a:r>
                <a:br>
                  <a:rPr lang="en-US" dirty="0"/>
                </a:br>
                <a:r>
                  <a:rPr lang="en-US" i="1" dirty="0">
                    <a:solidFill>
                      <a:srgbClr val="FF0000"/>
                    </a:solidFill>
                  </a:rPr>
                  <a:t>How much would adversarial players disturb the system?</a:t>
                </a:r>
              </a:p>
              <a:p>
                <a:pPr lvl="1"/>
                <a:r>
                  <a:rPr lang="en-US" dirty="0"/>
                  <a:t>“Compactness”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b="1" dirty="0">
                    <a:solidFill>
                      <a:srgbClr val="7030A0"/>
                    </a:solidFill>
                  </a:rPr>
                  <a:t>How many enemy attacks our system can survive!</a:t>
                </a:r>
              </a:p>
              <a:p>
                <a:pPr lvl="1"/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“Side” advantage: small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also implies less expected cost. (reward&gt;penalty in general)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0A75A-8CB4-53BB-9D98-2F94540AD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 r="-928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ED8E5-CF01-8663-B6F0-67A613B9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4418-B8FE-46AC-3304-8AEC4162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Discussion: Why not use DMI?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7775E-718F-1675-8A07-448249ED3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design needs (approximately) known distributional information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3333FF"/>
                    </a:solidFill>
                  </a:rPr>
                  <a:t> </a:t>
                </a:r>
                <a:r>
                  <a:rPr lang="en-US" i="1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3333FF"/>
                    </a:solidFill>
                  </a:rPr>
                  <a:t> </a:t>
                </a:r>
              </a:p>
              <a:p>
                <a:r>
                  <a:rPr lang="en-US" dirty="0"/>
                  <a:t>Kong (2021): Determinant-based Mutual Information (DMI)</a:t>
                </a:r>
              </a:p>
              <a:p>
                <a:pPr lvl="1"/>
                <a:r>
                  <a:rPr lang="en-US" dirty="0"/>
                  <a:t>Dominantly truthful peer prediction with multiple tasks, does not need prior distribution!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7775E-718F-1675-8A07-448249ED3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CF00-2650-02E3-7CD6-8CC857C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49</a:t>
            </a:fld>
            <a:endParaRPr lang="en-US"/>
          </a:p>
        </p:txBody>
      </p:sp>
      <p:sp>
        <p:nvSpPr>
          <p:cNvPr id="5" name="AutoShape 2" descr="DMI-Mechanism">
            <a:extLst>
              <a:ext uri="{FF2B5EF4-FFF2-40B4-BE49-F238E27FC236}">
                <a16:creationId xmlns:a16="http://schemas.microsoft.com/office/drawing/2014/main" id="{4CD93B38-0CFA-123B-2F5B-59B116DC7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MI-Mechanism">
            <a:extLst>
              <a:ext uri="{FF2B5EF4-FFF2-40B4-BE49-F238E27FC236}">
                <a16:creationId xmlns:a16="http://schemas.microsoft.com/office/drawing/2014/main" id="{860BE29C-69F6-DA93-5A55-62D3831CC6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D47AE-3025-FFCD-E47D-3E0A4139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843" y="4006918"/>
            <a:ext cx="5229514" cy="27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E3018-840E-02A9-1EAD-7F7E12E5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A Glimpse in April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422E1-BBD6-BD89-A09C-1E307CE7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1A0F770-0752-C88B-E51A-062D193DD694}"/>
              </a:ext>
            </a:extLst>
          </p:cNvPr>
          <p:cNvSpPr txBox="1"/>
          <p:nvPr/>
        </p:nvSpPr>
        <p:spPr>
          <a:xfrm>
            <a:off x="599191" y="2905780"/>
            <a:ext cx="438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“How could I love the world,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DEA081F-4F04-0884-AA3F-60B077DAF27D}"/>
              </a:ext>
            </a:extLst>
          </p:cNvPr>
          <p:cNvSpPr txBox="1"/>
          <p:nvPr/>
        </p:nvSpPr>
        <p:spPr>
          <a:xfrm>
            <a:off x="1501911" y="3414475"/>
            <a:ext cx="426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w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hile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I can't see it clearly?”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16A24D02-E33A-C912-DC30-606607C03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3752"/>
            <a:ext cx="5004075" cy="29104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7DEDA62-2AFF-B987-21C3-139D3F61DDF5}"/>
              </a:ext>
            </a:extLst>
          </p:cNvPr>
          <p:cNvSpPr txBox="1"/>
          <p:nvPr/>
        </p:nvSpPr>
        <p:spPr>
          <a:xfrm>
            <a:off x="3413706" y="5899284"/>
            <a:ext cx="511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 came across an online talk… (Apr 3, 2022)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B4B9D5-96B6-5B8A-C5E9-603EAB0077E5}"/>
              </a:ext>
            </a:extLst>
          </p:cNvPr>
          <p:cNvSpPr txBox="1"/>
          <p:nvPr/>
        </p:nvSpPr>
        <p:spPr>
          <a:xfrm>
            <a:off x="2129646" y="5205923"/>
            <a:ext cx="79327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i="1" dirty="0"/>
              <a:t>Peer Prediction: Incentivizing truthful reports without access to ground truth.</a:t>
            </a:r>
          </a:p>
        </p:txBody>
      </p:sp>
    </p:spTree>
    <p:extLst>
      <p:ext uri="{BB962C8B-B14F-4D97-AF65-F5344CB8AC3E}">
        <p14:creationId xmlns:p14="http://schemas.microsoft.com/office/powerpoint/2010/main" val="14176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0C5E-BDAD-EE22-94CC-06EFE3FF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Discussion: Why not use DMI?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A9A3-2495-D7B5-4DED-E77B2246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76"/>
            <a:ext cx="10515600" cy="5208299"/>
          </a:xfrm>
        </p:spPr>
        <p:txBody>
          <a:bodyPr/>
          <a:lstStyle/>
          <a:p>
            <a:r>
              <a:rPr lang="en-US" dirty="0"/>
              <a:t>The DMI mechanism is not </a:t>
            </a:r>
            <a:r>
              <a:rPr lang="en-US" i="1" dirty="0">
                <a:solidFill>
                  <a:srgbClr val="3333FF"/>
                </a:solidFill>
              </a:rPr>
              <a:t>permutation-proof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verifier </a:t>
            </a:r>
            <a:r>
              <a:rPr lang="en-US"/>
              <a:t>can vote to </a:t>
            </a:r>
            <a:r>
              <a:rPr lang="en-US" b="1" dirty="0">
                <a:solidFill>
                  <a:srgbClr val="FF0000"/>
                </a:solidFill>
              </a:rPr>
              <a:t>reject all honest proofs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accept all dishonest proofs</a:t>
            </a:r>
            <a:r>
              <a:rPr lang="en-US" dirty="0"/>
              <a:t>, without losing their expected rewards.</a:t>
            </a:r>
          </a:p>
          <a:p>
            <a:pPr lvl="1"/>
            <a:r>
              <a:rPr lang="en-US" dirty="0"/>
              <a:t>No permutation-proof prior-free peer prediction mechanisms exist. </a:t>
            </a:r>
            <a:br>
              <a:rPr lang="en-US" dirty="0"/>
            </a:br>
            <a:r>
              <a:rPr lang="en-US" dirty="0"/>
              <a:t>(Kong and </a:t>
            </a:r>
            <a:r>
              <a:rPr lang="en-US" dirty="0" err="1"/>
              <a:t>Schoenebeck</a:t>
            </a:r>
            <a:r>
              <a:rPr lang="en-US" dirty="0"/>
              <a:t>, 2019)</a:t>
            </a:r>
          </a:p>
          <a:p>
            <a:pPr lvl="1"/>
            <a:endParaRPr lang="en-US" dirty="0"/>
          </a:p>
          <a:p>
            <a:r>
              <a:rPr lang="en-US" dirty="0"/>
              <a:t>DMI elicits </a:t>
            </a:r>
            <a:r>
              <a:rPr lang="en-US" i="1" dirty="0">
                <a:solidFill>
                  <a:srgbClr val="3333FF"/>
                </a:solidFill>
              </a:rPr>
              <a:t>informative</a:t>
            </a:r>
            <a:r>
              <a:rPr lang="en-US" dirty="0"/>
              <a:t> reports, not necessarily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trustworthy</a:t>
            </a:r>
            <a:r>
              <a:rPr lang="en-US" dirty="0"/>
              <a:t> ones.</a:t>
            </a:r>
          </a:p>
          <a:p>
            <a:pPr lvl="1"/>
            <a:r>
              <a:rPr lang="en-US" dirty="0"/>
              <a:t>Might be enough to train a good model, but not enough for </a:t>
            </a:r>
            <a:r>
              <a:rPr lang="en-US" b="1" dirty="0"/>
              <a:t>credibility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r>
              <a:rPr lang="en-US" dirty="0"/>
              <a:t>A frequent question: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Why do we want truthfulness</a:t>
            </a:r>
            <a:r>
              <a:rPr lang="en-US" i="1" dirty="0"/>
              <a:t>?</a:t>
            </a:r>
          </a:p>
          <a:p>
            <a:pPr lvl="1"/>
            <a:r>
              <a:rPr lang="en-US" dirty="0"/>
              <a:t>For machine learning, being informative may be enough. </a:t>
            </a:r>
          </a:p>
          <a:p>
            <a:pPr lvl="1"/>
            <a:r>
              <a:rPr lang="en-US" dirty="0"/>
              <a:t>For blockchain/</a:t>
            </a:r>
            <a:r>
              <a:rPr lang="en-US" dirty="0" err="1"/>
              <a:t>DeAI</a:t>
            </a:r>
            <a:r>
              <a:rPr lang="en-US" dirty="0"/>
              <a:t>, truthfulness is the </a:t>
            </a:r>
            <a:r>
              <a:rPr lang="en-US" b="1" dirty="0"/>
              <a:t>main objective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53E83-1B99-7235-D9BE-5E930D59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0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6665-DD35-388C-5569-74501895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Discussion: Why not use DMI?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367D3-BE48-1418-C442-48DBED7FA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DMI’s </a:t>
                </a:r>
                <a:r>
                  <a:rPr lang="en-US" altLang="zh-CN" sz="2400" i="1" dirty="0">
                    <a:solidFill>
                      <a:srgbClr val="3333FF"/>
                    </a:solidFill>
                  </a:rPr>
                  <a:t>incentive compatibility </a:t>
                </a:r>
                <a:r>
                  <a:rPr lang="en-US" altLang="zh-CN" sz="2400" dirty="0"/>
                  <a:t>is prior-free, but…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𝐷𝑀𝐼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(·)|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r>
                  <a:rPr lang="en-US" sz="2400" dirty="0"/>
                  <a:t>Its </a:t>
                </a:r>
                <a:r>
                  <a:rPr lang="en-US" sz="2400" b="1" dirty="0"/>
                  <a:t>rewards</a:t>
                </a:r>
                <a:r>
                  <a:rPr lang="en-US" sz="2400" dirty="0"/>
                  <a:t> are sensitively prior-dependent!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still need prior information to properly scale the rewards.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367D3-BE48-1418-C442-48DBED7FA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812" t="-1617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1E625-E0CF-1310-0EB6-14609590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51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71E35D8-4139-8E81-4C59-2D1BED687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397601"/>
              </p:ext>
            </p:extLst>
          </p:nvPr>
        </p:nvGraphicFramePr>
        <p:xfrm>
          <a:off x="3084945" y="2964871"/>
          <a:ext cx="6022110" cy="319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53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B6E4-A36F-6572-3DFA-610287C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Beyond </a:t>
            </a:r>
            <a:r>
              <a:rPr lang="en-US" sz="4000" dirty="0" err="1"/>
              <a:t>DeAI</a:t>
            </a:r>
            <a:r>
              <a:rPr lang="en-US" sz="4000" dirty="0"/>
              <a:t>: Connection with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8922-F259-96D9-E99E-ED5BA9A72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533"/>
            <a:ext cx="10515600" cy="4944341"/>
          </a:xfrm>
        </p:spPr>
        <p:txBody>
          <a:bodyPr/>
          <a:lstStyle/>
          <a:p>
            <a:r>
              <a:rPr lang="en-US" dirty="0"/>
              <a:t>David: “You should learn a little about online learning!”</a:t>
            </a:r>
          </a:p>
          <a:p>
            <a:pPr lvl="1"/>
            <a:r>
              <a:rPr lang="en-US" dirty="0"/>
              <a:t>I (2023): Why? So many operation researchers work on online learning…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What is </a:t>
            </a:r>
            <a:r>
              <a:rPr lang="en-US" b="1" dirty="0"/>
              <a:t>online</a:t>
            </a:r>
            <a:r>
              <a:rPr lang="en-US" dirty="0"/>
              <a:t> learning?</a:t>
            </a:r>
          </a:p>
          <a:p>
            <a:r>
              <a:rPr lang="en-US" dirty="0"/>
              <a:t>You need to act </a:t>
            </a:r>
            <a:r>
              <a:rPr lang="en-US" i="1" dirty="0">
                <a:solidFill>
                  <a:srgbClr val="3333FF"/>
                </a:solidFill>
              </a:rPr>
              <a:t>before you are well prepared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Why do we need to be impatient?</a:t>
            </a:r>
          </a:p>
          <a:p>
            <a:pPr lvl="1"/>
            <a:r>
              <a:rPr lang="en-US" dirty="0"/>
              <a:t>The world is impatient. We can live ~30 days without food.</a:t>
            </a:r>
          </a:p>
          <a:p>
            <a:pPr lvl="1"/>
            <a:r>
              <a:rPr lang="en-US" dirty="0"/>
              <a:t>I need to get on job market before I finish my papers.</a:t>
            </a:r>
          </a:p>
          <a:p>
            <a:pPr lvl="1"/>
            <a:r>
              <a:rPr lang="en-US" dirty="0"/>
              <a:t>Neither can the system wait 10 years until getting enough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A4F22-7B38-3D94-77B6-E9C5165B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5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540D-1552-F1FE-3325-7440AC24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Robust Mechanism Design x </a:t>
            </a:r>
            <a:r>
              <a:rPr lang="en-US" sz="4000" dirty="0"/>
              <a:t>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C1FE-E805-9C51-864E-68867B74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351"/>
          </a:xfrm>
        </p:spPr>
        <p:txBody>
          <a:bodyPr/>
          <a:lstStyle/>
          <a:p>
            <a:r>
              <a:rPr lang="en-US" dirty="0"/>
              <a:t>Philosophy of Online Learning:</a:t>
            </a:r>
          </a:p>
          <a:p>
            <a:pPr lvl="1"/>
            <a:r>
              <a:rPr lang="en-US" dirty="0"/>
              <a:t>Use (calculated) inaccurate information to make decisions;</a:t>
            </a:r>
          </a:p>
          <a:p>
            <a:pPr lvl="1"/>
            <a:r>
              <a:rPr lang="en-US" dirty="0"/>
              <a:t>Then use feedback to improve the knowledge.</a:t>
            </a:r>
          </a:p>
          <a:p>
            <a:r>
              <a:rPr lang="en-US" dirty="0"/>
              <a:t>Mechanism design:</a:t>
            </a:r>
          </a:p>
          <a:p>
            <a:pPr lvl="1"/>
            <a:r>
              <a:rPr lang="en-US" dirty="0"/>
              <a:t>May need prior information, but how we get it?</a:t>
            </a:r>
          </a:p>
          <a:p>
            <a:r>
              <a:rPr lang="en-US" dirty="0"/>
              <a:t>Robust mechanism design:</a:t>
            </a:r>
          </a:p>
          <a:p>
            <a:pPr lvl="1"/>
            <a:r>
              <a:rPr lang="en-US" dirty="0"/>
              <a:t>Pay “cost of robustness” for incentive guarantees </a:t>
            </a:r>
            <a:r>
              <a:rPr lang="en-US" altLang="zh-CN" i="1" dirty="0"/>
              <a:t>even </a:t>
            </a:r>
            <a:r>
              <a:rPr lang="en-US" i="1" dirty="0"/>
              <a:t>under inaccurate information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With more information, less robustness needed, less cost paid.</a:t>
            </a:r>
          </a:p>
          <a:p>
            <a:pPr lvl="1"/>
            <a:r>
              <a:rPr lang="en-US" dirty="0">
                <a:solidFill>
                  <a:srgbClr val="3333FF"/>
                </a:solidFill>
              </a:rPr>
              <a:t>Synergy with online learning!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72C-B908-8ACF-2C96-9FC70916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8CBB-86EE-4288-C7B0-FA1CFBBD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3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Working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CB9A-9A49-1BDE-C05E-0F1BFD99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4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>
                <a:solidFill>
                  <a:srgbClr val="7030A0"/>
                </a:solidFill>
              </a:rPr>
              <a:t>Adaptive Mechanism Design with Rational Experts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with David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Simchi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-Levi,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Renfei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Tan, Qiushi Han.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Not so “decentralized”, but</a:t>
            </a:r>
          </a:p>
          <a:p>
            <a:r>
              <a:rPr lang="en-US" dirty="0"/>
              <a:t>Combining </a:t>
            </a:r>
            <a:r>
              <a:rPr lang="en-US" dirty="0">
                <a:solidFill>
                  <a:srgbClr val="3333FF"/>
                </a:solidFill>
              </a:rPr>
              <a:t>mechanism design </a:t>
            </a:r>
            <a:r>
              <a:rPr lang="en-US" dirty="0"/>
              <a:t>and </a:t>
            </a:r>
            <a:r>
              <a:rPr lang="en-US" dirty="0">
                <a:solidFill>
                  <a:srgbClr val="3333FF"/>
                </a:solidFill>
              </a:rPr>
              <a:t>online learning </a:t>
            </a:r>
            <a:r>
              <a:rPr lang="en-US" dirty="0"/>
              <a:t>to acquire quality data for (traditional) AI systems </a:t>
            </a:r>
            <a:r>
              <a:rPr lang="en-US" altLang="zh-CN" dirty="0"/>
              <a:t>via economic incentives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CBFE9-BEDB-4E9D-1ED4-FB1CB511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8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5876-C2BA-120E-6E8B-8B086B3F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My Recent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05B6-C75C-B565-4798-7D20C396B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AI training/inference, computation may be noisy due to rounding (and possibly other) errors.</a:t>
            </a:r>
          </a:p>
          <a:p>
            <a:r>
              <a:rPr lang="en-US" dirty="0"/>
              <a:t>To apply in practice, we may need a consensus mechanism in a </a:t>
            </a:r>
            <a:r>
              <a:rPr lang="en-US" i="1" dirty="0">
                <a:solidFill>
                  <a:srgbClr val="7030A0"/>
                </a:solidFill>
              </a:rPr>
              <a:t>continuous</a:t>
            </a:r>
            <a:r>
              <a:rPr lang="en-US" dirty="0"/>
              <a:t> domain.</a:t>
            </a:r>
          </a:p>
          <a:p>
            <a:r>
              <a:rPr lang="en-US" dirty="0"/>
              <a:t>Most existing peer prediction mechanisms </a:t>
            </a:r>
            <a:r>
              <a:rPr lang="en-US" altLang="zh-CN" dirty="0"/>
              <a:t>mainly</a:t>
            </a:r>
            <a:r>
              <a:rPr lang="en-US" dirty="0"/>
              <a:t> work for discrete signal spaces…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0070C0"/>
                </a:solidFill>
              </a:rPr>
              <a:t>T’AIMER: Trustworthy AI Model pEer veRification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473EB-114D-2825-5329-33E82FA8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0991-039C-484E-3F57-474402E4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T’AIMER: </a:t>
            </a:r>
            <a:r>
              <a:rPr lang="en-US" altLang="zh-CN" dirty="0"/>
              <a:t>Modeling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239FF-40AB-CC9C-0B94-7B8D03711E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For an AI computation (training/inference) task, assume the output range is a metric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there is a hidden ground-truth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an honest prover/verifier, his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within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distance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high probability.</a:t>
                </a:r>
              </a:p>
              <a:p>
                <a:r>
                  <a:rPr lang="en-US" dirty="0"/>
                  <a:t>For a dishonest prover/verifier, his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altLang="zh-CN" dirty="0"/>
                  <a:t>at least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distance away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high probability.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239FF-40AB-CC9C-0B94-7B8D03711E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1B81-51D6-531D-F5B7-28D0B7B8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2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6C22-087D-539E-4686-FE68CFA1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T’AIMER: Clustering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E43E0-11E6-E178-5144-2E306EACA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855" y="147464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Verification Algorithm: </a:t>
                </a:r>
              </a:p>
              <a:p>
                <a:r>
                  <a:rPr lang="en-US" dirty="0"/>
                  <a:t>Randomly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(≈7)</m:t>
                    </m:r>
                  </m:oMath>
                </a14:m>
                <a:r>
                  <a:rPr lang="en-US" dirty="0"/>
                  <a:t> verifiers, possibly weighted with </a:t>
                </a:r>
                <a:r>
                  <a:rPr lang="en-US" dirty="0" err="1"/>
                  <a:t>PoS</a:t>
                </a:r>
                <a:r>
                  <a:rPr lang="en-US" dirty="0"/>
                  <a:t>, to independently run the task.</a:t>
                </a:r>
              </a:p>
              <a:p>
                <a:r>
                  <a:rPr lang="en-US" dirty="0"/>
                  <a:t>Whenever two verifiers’ results are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distance to each other, add an edge between them.</a:t>
                </a:r>
              </a:p>
              <a:p>
                <a:r>
                  <a:rPr lang="en-US" dirty="0" err="1"/>
                  <a:t>Iff</a:t>
                </a:r>
                <a:r>
                  <a:rPr lang="en-US" dirty="0"/>
                  <a:t> there is a connected component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verifiers, accept all of them.</a:t>
                </a:r>
              </a:p>
              <a:p>
                <a:r>
                  <a:rPr lang="en-US" dirty="0" err="1"/>
                  <a:t>Iff</a:t>
                </a:r>
                <a:r>
                  <a:rPr lang="en-US" dirty="0"/>
                  <a:t> the prover’s report is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distance to an accepted verifier, accept the prover.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E43E0-11E6-E178-5144-2E306EACA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855" y="1474644"/>
                <a:ext cx="10515600" cy="4351338"/>
              </a:xfrm>
              <a:blipFill>
                <a:blip r:embed="rId2"/>
                <a:stretch>
                  <a:fillRect l="-1159" t="-252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54F2A-6ED9-F8FE-4DDF-0D43E670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8BC8-6CD6-1F8A-3659-96F2C307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T’AIMER: Analysis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892D9-10D5-5261-7BB6-5199B3354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high probability, all honest reports are within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distance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all dishonest reports are outside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distance.</a:t>
                </a:r>
              </a:p>
              <a:p>
                <a:r>
                  <a:rPr lang="en-US" dirty="0"/>
                  <a:t>Hence, honest reports form a complete subgraph, and there is no edge between honest and dishonest reports.</a:t>
                </a:r>
              </a:p>
              <a:p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verifiers are honest, with high probability all honest players are accepted and all dishonest players are rejected.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892D9-10D5-5261-7BB6-5199B3354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14CE3-9E3F-CBD8-F1ED-E9F83F68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AC58-E4C2-D491-2334-C32B8C2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T’AIMER: Discussion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3978B-6A79-78E6-2966-56C66F105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Practical Question:</a:t>
                </a:r>
              </a:p>
              <a:p>
                <a:r>
                  <a:rPr lang="en-US" dirty="0"/>
                  <a:t>How to decide on the committee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too large, the verification overhead will be high even if we only need to verify a small portion of the task.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too small, the possibility of “bad-luck” committees will be non-negligible.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3978B-6A79-78E6-2966-56C66F105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754A-4265-4BFC-6E55-63E1867B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7B51-4B30-D807-9C46-4E7D2606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Coup de Coeur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9FA213-B83F-290A-607A-3B77FD24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6BE236A-229D-78E6-6F5E-6BFC27C71BD4}"/>
              </a:ext>
            </a:extLst>
          </p:cNvPr>
          <p:cNvSpPr txBox="1"/>
          <p:nvPr/>
        </p:nvSpPr>
        <p:spPr>
          <a:xfrm>
            <a:off x="838200" y="1699225"/>
            <a:ext cx="338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Life may be difficult, 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923CF34-B83C-CB78-CE5E-7348252E911C}"/>
              </a:ext>
            </a:extLst>
          </p:cNvPr>
          <p:cNvSpPr txBox="1"/>
          <p:nvPr/>
        </p:nvSpPr>
        <p:spPr>
          <a:xfrm>
            <a:off x="1640456" y="2222445"/>
            <a:ext cx="3743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but </a:t>
            </a:r>
            <a:r>
              <a:rPr lang="en-US" altLang="zh-CN" sz="2800" dirty="0" err="1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EconCS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is amazing!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D801D3-2EAC-E47F-55CF-CD71783E81CF}"/>
              </a:ext>
            </a:extLst>
          </p:cNvPr>
          <p:cNvSpPr txBox="1"/>
          <p:nvPr/>
        </p:nvSpPr>
        <p:spPr>
          <a:xfrm>
            <a:off x="718976" y="3461285"/>
            <a:ext cx="5087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“I should come to Boston</a:t>
            </a:r>
          </a:p>
          <a:p>
            <a:r>
              <a:rPr lang="en-US" sz="2400" i="1" dirty="0"/>
              <a:t>       to see my senior friend in person.”</a:t>
            </a:r>
          </a:p>
        </p:txBody>
      </p:sp>
      <p:pic>
        <p:nvPicPr>
          <p:cNvPr id="12" name="图片 11" descr="湖边的椅子上&#10;&#10;AI 生成的内容可能不正确。">
            <a:extLst>
              <a:ext uri="{FF2B5EF4-FFF2-40B4-BE49-F238E27FC236}">
                <a16:creationId xmlns:a16="http://schemas.microsoft.com/office/drawing/2014/main" id="{EB894F35-E0F4-F6E4-ED3B-860821F7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78" y="1414643"/>
            <a:ext cx="3284138" cy="2462141"/>
          </a:xfrm>
          <a:prstGeom prst="rect">
            <a:avLst/>
          </a:prstGeom>
        </p:spPr>
      </p:pic>
      <p:pic>
        <p:nvPicPr>
          <p:cNvPr id="14" name="图片 13" descr="桌子上的盘子里有许多食物&#10;&#10;AI 生成的内容可能不正确。">
            <a:extLst>
              <a:ext uri="{FF2B5EF4-FFF2-40B4-BE49-F238E27FC236}">
                <a16:creationId xmlns:a16="http://schemas.microsoft.com/office/drawing/2014/main" id="{C83370F5-74A8-A927-EC1D-A4F123C9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79" y="4099882"/>
            <a:ext cx="3284138" cy="2462141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0560D708-2830-67CE-97D7-8E383EA886E5}"/>
              </a:ext>
            </a:extLst>
          </p:cNvPr>
          <p:cNvSpPr txBox="1"/>
          <p:nvPr/>
        </p:nvSpPr>
        <p:spPr>
          <a:xfrm>
            <a:off x="2008335" y="5158775"/>
            <a:ext cx="2508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@May 20, 2022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98D4-9A54-4EA0-7C19-39D77CF5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T’AIMER: Discussion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00C2-836E-87A6-E3DA-B525DC44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715"/>
            <a:ext cx="10515600" cy="48981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Bad-luck Collusion:</a:t>
            </a:r>
          </a:p>
          <a:p>
            <a:r>
              <a:rPr lang="en-US" dirty="0"/>
              <a:t>An adversarial attacker captures 30% (&lt;50%) of the verification node pool, and in a verification task, 5 of 7 committee nodes may happen to be in his control.</a:t>
            </a:r>
          </a:p>
          <a:p>
            <a:r>
              <a:rPr lang="en-US" dirty="0"/>
              <a:t>Attacker’s strategy: Attacks when the committee has 4 of his controlled nodes, and does not attack otherwise.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altLang="zh-CN" dirty="0"/>
              <a:t>already </a:t>
            </a:r>
            <a:r>
              <a:rPr lang="en-US" dirty="0"/>
              <a:t>have an amazing solution! (not disclosed yet ^_^)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6C80C-7FF0-31B8-138B-D81D94D6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13CC-F2FF-D57A-A284-231AFB9E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Wrap-Up: Meta-Incentive of </a:t>
            </a:r>
            <a:r>
              <a:rPr lang="en-US" altLang="zh-CN" dirty="0" err="1"/>
              <a:t>DeAI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19FF-265C-BEDB-3682-2FC778B8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question to me: Why decentralization?</a:t>
            </a:r>
          </a:p>
          <a:p>
            <a:pPr lvl="1"/>
            <a:r>
              <a:rPr lang="en-US" dirty="0"/>
              <a:t>Decentralized AI is quite a difficult topic to work on.</a:t>
            </a:r>
          </a:p>
          <a:p>
            <a:pPr lvl="1"/>
            <a:r>
              <a:rPr lang="en-US" dirty="0"/>
              <a:t>“If you are strong enough to decentralize, why not </a:t>
            </a:r>
            <a:r>
              <a:rPr lang="en-US" i="1" dirty="0">
                <a:solidFill>
                  <a:srgbClr val="FF0000"/>
                </a:solidFill>
              </a:rPr>
              <a:t>be the center </a:t>
            </a:r>
            <a:r>
              <a:rPr lang="en-US" dirty="0"/>
              <a:t>instead?”</a:t>
            </a:r>
          </a:p>
          <a:p>
            <a:pPr lvl="1"/>
            <a:endParaRPr lang="en-US" dirty="0"/>
          </a:p>
          <a:p>
            <a:r>
              <a:rPr lang="en-US" dirty="0"/>
              <a:t>“Trust is more precious than domination.”</a:t>
            </a:r>
          </a:p>
          <a:p>
            <a:pPr lvl="1"/>
            <a:r>
              <a:rPr lang="en-US" dirty="0"/>
              <a:t>And it is a pleasure to work on the economics of </a:t>
            </a:r>
            <a:r>
              <a:rPr lang="en-US"/>
              <a:t>it.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6EA1-1989-AFDD-B376-81ABD170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ED4-51D4-828C-AA38-A7CF030D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13B8-32AB-55FB-908D-9156C56D0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I really doing operation research?</a:t>
            </a:r>
          </a:p>
          <a:p>
            <a:r>
              <a:rPr lang="en-US" dirty="0"/>
              <a:t>Operation researchers strive for </a:t>
            </a:r>
            <a:r>
              <a:rPr lang="en-US" dirty="0">
                <a:solidFill>
                  <a:srgbClr val="3333FF"/>
                </a:solidFill>
              </a:rPr>
              <a:t>optimality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should iteratively improve existing results, for better bounds, etc.</a:t>
            </a:r>
          </a:p>
          <a:p>
            <a:pPr lvl="1"/>
            <a:endParaRPr lang="en-US" dirty="0"/>
          </a:p>
          <a:p>
            <a:r>
              <a:rPr lang="en-US" dirty="0"/>
              <a:t>My design might be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far from optimal</a:t>
            </a:r>
            <a:r>
              <a:rPr lang="en-US" dirty="0"/>
              <a:t>.</a:t>
            </a:r>
          </a:p>
          <a:p>
            <a:r>
              <a:rPr lang="en-US" dirty="0"/>
              <a:t>But I only try to explore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possibility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valuable, other </a:t>
            </a:r>
            <a:r>
              <a:rPr lang="en-US" dirty="0" err="1"/>
              <a:t>ORers</a:t>
            </a:r>
            <a:r>
              <a:rPr lang="en-US" dirty="0"/>
              <a:t> will surely optimize it later!</a:t>
            </a:r>
          </a:p>
          <a:p>
            <a:pPr lvl="1"/>
            <a:endParaRPr lang="en-US" dirty="0"/>
          </a:p>
          <a:p>
            <a:r>
              <a:rPr lang="en-US" b="1" i="1" dirty="0"/>
              <a:t>For those who come after!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5AD4-271B-2396-8E1E-C00FBB62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701D-B297-1DB2-E1C9-2CFA6600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535258"/>
            <a:ext cx="11608420" cy="6010508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Proof-of-Learning with Incentive Security</a:t>
            </a:r>
          </a:p>
          <a:p>
            <a:pPr marL="0" indent="0">
              <a:buNone/>
            </a:pPr>
            <a:r>
              <a:rPr lang="en-US" sz="2000" u="sng" dirty="0"/>
              <a:t>Zishuo Zhao</a:t>
            </a:r>
            <a:r>
              <a:rPr lang="en-US" sz="2000" dirty="0"/>
              <a:t>, Zhixuan Fang, </a:t>
            </a:r>
            <a:r>
              <a:rPr lang="en-US" sz="2000" dirty="0" err="1"/>
              <a:t>Xuechao</a:t>
            </a:r>
            <a:r>
              <a:rPr lang="en-US" sz="2000" dirty="0"/>
              <a:t> Wang, Xi Chen, </a:t>
            </a:r>
            <a:r>
              <a:rPr lang="en-US" sz="2000" dirty="0" err="1"/>
              <a:t>Hongxu</a:t>
            </a:r>
            <a:r>
              <a:rPr lang="en-US" sz="2000" dirty="0"/>
              <a:t> Su, </a:t>
            </a:r>
            <a:r>
              <a:rPr lang="en-US" sz="2000" dirty="0" err="1"/>
              <a:t>Haibo</a:t>
            </a:r>
            <a:r>
              <a:rPr lang="en-US" sz="2000" dirty="0"/>
              <a:t> Xiao, Yuan Zhou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https://arxiv.org/abs/2404.09005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i="1" dirty="0"/>
              <a:t>It Takes Two: A Peer-Prediction Solution for Blockchain Verifier's Dilemma</a:t>
            </a:r>
          </a:p>
          <a:p>
            <a:pPr marL="0" indent="0">
              <a:buNone/>
            </a:pPr>
            <a:r>
              <a:rPr lang="en-US" sz="2000" u="sng" dirty="0"/>
              <a:t>Zishuo Zhao</a:t>
            </a:r>
            <a:r>
              <a:rPr lang="en-US" sz="2000" dirty="0"/>
              <a:t>, Xi Chen, Yuan Zhou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https://arxiv.org/abs/2406.01794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i="1" dirty="0" err="1"/>
              <a:t>VeriLLM</a:t>
            </a:r>
            <a:r>
              <a:rPr lang="en-US" sz="2400" b="1" i="1" dirty="0"/>
              <a:t>: A Lightweight Framework for Publicly Verifiable Decentralized Inference</a:t>
            </a:r>
          </a:p>
          <a:p>
            <a:pPr marL="0" indent="0">
              <a:buNone/>
            </a:pPr>
            <a:r>
              <a:rPr lang="en-US" sz="2000" dirty="0"/>
              <a:t>Ke Wang, Zishuo Zhao, Xinyuan Song, Bill Shi, Libin Xia, Chris Tong, Lynn Ai, Felix Qu, </a:t>
            </a:r>
            <a:r>
              <a:rPr lang="en-US" sz="2000"/>
              <a:t>Eric Yang</a:t>
            </a:r>
          </a:p>
          <a:p>
            <a:pPr marL="0" indent="0">
              <a:buNone/>
            </a:pPr>
            <a:r>
              <a:rPr lang="en-US" sz="200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://arxiv.org/abs/2509.24257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i="1" dirty="0"/>
              <a:t>T’AIMER: Trustworthy AI Model pEer </a:t>
            </a:r>
            <a:r>
              <a:rPr lang="en-US" sz="2400" b="1" i="1" dirty="0" err="1"/>
              <a:t>veRification</a:t>
            </a:r>
            <a:r>
              <a:rPr lang="en-US" sz="2400" b="1" i="1" dirty="0"/>
              <a:t> mechanism</a:t>
            </a:r>
          </a:p>
          <a:p>
            <a:pPr marL="0" indent="0">
              <a:buNone/>
            </a:pPr>
            <a:r>
              <a:rPr lang="en-US" sz="2000" i="1" dirty="0"/>
              <a:t>(working project)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75440-A387-8691-6C93-1BF1B595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BCE9-7C8E-E652-C82F-15733D64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21445-650D-C67C-52BE-6E6FB2F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C1455B9-DEF0-920B-4D99-6AA55BA14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4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ll MT" panose="02020503060305020303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2578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06EAD-D860-7F80-485B-CEA29DE0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The Starry Twilight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87031-F389-D47F-9E30-405EF2B5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 want to work on… mechanism design!</a:t>
            </a:r>
          </a:p>
          <a:p>
            <a:endParaRPr lang="en-US" i="1" dirty="0"/>
          </a:p>
          <a:p>
            <a:r>
              <a:rPr lang="en-US" i="1" dirty="0"/>
              <a:t>Oops! How did I get the </a:t>
            </a:r>
            <a:r>
              <a:rPr lang="en-US" i="1" dirty="0">
                <a:solidFill>
                  <a:srgbClr val="3333FF"/>
                </a:solidFill>
              </a:rPr>
              <a:t>best paper award </a:t>
            </a:r>
            <a:br>
              <a:rPr lang="en-US" i="1" dirty="0">
                <a:solidFill>
                  <a:srgbClr val="3333FF"/>
                </a:solidFill>
              </a:rPr>
            </a:br>
            <a:r>
              <a:rPr lang="en-US" i="1" dirty="0"/>
              <a:t>with my first blockchain mechanism paper?</a:t>
            </a:r>
          </a:p>
          <a:p>
            <a:endParaRPr lang="en-US" i="1" dirty="0"/>
          </a:p>
          <a:p>
            <a:r>
              <a:rPr lang="en-US" b="1" i="1" dirty="0"/>
              <a:t>Let’s visit MIT and make Web3 great again!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i="1" dirty="0"/>
              <a:t>@Dec 3, 2022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82428E-597C-4965-7691-4A040162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7</a:t>
            </a:fld>
            <a:endParaRPr lang="en-US"/>
          </a:p>
        </p:txBody>
      </p:sp>
      <p:pic>
        <p:nvPicPr>
          <p:cNvPr id="6" name="图片 5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7EB47E9C-81E7-C9AA-8A64-0D48483A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9" y="1870075"/>
            <a:ext cx="2206222" cy="36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52356-69FE-6C06-64E5-4E12C180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before ChatGPT: </a:t>
            </a:r>
            <a:r>
              <a:rPr lang="en-US" i="1" dirty="0"/>
              <a:t>Arrival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FF261-37A3-B67E-9450-48E8FB18A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2022.</a:t>
            </a:r>
            <a:r>
              <a:rPr lang="en-US" i="1" dirty="0"/>
              <a:t> 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>
                <a:latin typeface="+mj-lt"/>
              </a:rPr>
              <a:t>I: </a:t>
            </a:r>
            <a:r>
              <a:rPr lang="en-US" i="1" dirty="0">
                <a:latin typeface="+mj-lt"/>
              </a:rPr>
              <a:t>Why the * should I follow the hype?</a:t>
            </a:r>
          </a:p>
          <a:p>
            <a:endParaRPr lang="en-US" i="1" dirty="0">
              <a:latin typeface="+mj-lt"/>
            </a:endParaRPr>
          </a:p>
          <a:p>
            <a:r>
              <a:rPr lang="en-US" dirty="0">
                <a:latin typeface="+mj-lt"/>
              </a:rPr>
              <a:t>But… The </a:t>
            </a:r>
            <a:r>
              <a:rPr lang="en-US" b="1" dirty="0">
                <a:latin typeface="+mj-lt"/>
              </a:rPr>
              <a:t>LLM era </a:t>
            </a:r>
            <a:r>
              <a:rPr lang="en-US" dirty="0">
                <a:latin typeface="+mj-lt"/>
              </a:rPr>
              <a:t>did come.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A54CB-DA41-3301-AB71-6B6DF789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8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3ABFE6-A7E2-2615-A288-F537D18CCD97}"/>
              </a:ext>
            </a:extLst>
          </p:cNvPr>
          <p:cNvSpPr txBox="1"/>
          <p:nvPr/>
        </p:nvSpPr>
        <p:spPr>
          <a:xfrm rot="20784763">
            <a:off x="1250699" y="2789541"/>
            <a:ext cx="3618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badi ExtraLight" panose="020B0204020104020204" pitchFamily="34" charset="0"/>
              </a:rPr>
              <a:t>“ChatGPT is the future!”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3D66CD-BC47-5D28-D426-999FF1CC0ACE}"/>
              </a:ext>
            </a:extLst>
          </p:cNvPr>
          <p:cNvSpPr txBox="1"/>
          <p:nvPr/>
        </p:nvSpPr>
        <p:spPr>
          <a:xfrm rot="476210">
            <a:off x="4417127" y="3190339"/>
            <a:ext cx="2971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badi ExtraLight" panose="020B0204020104020204" pitchFamily="34" charset="0"/>
              </a:rPr>
              <a:t>“Let’s all in LLM!”</a:t>
            </a:r>
          </a:p>
        </p:txBody>
      </p:sp>
      <p:pic>
        <p:nvPicPr>
          <p:cNvPr id="6" name="图片 5" descr="人在路上走&#10;&#10;AI 生成的内容可能不正确。">
            <a:extLst>
              <a:ext uri="{FF2B5EF4-FFF2-40B4-BE49-F238E27FC236}">
                <a16:creationId xmlns:a16="http://schemas.microsoft.com/office/drawing/2014/main" id="{B17A2FDE-5285-3AA6-2511-FC668F49D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46" y="2177272"/>
            <a:ext cx="3981441" cy="29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2B5E-49A5-61E5-4F1D-698A8FE0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Intelligence: The New Moore’s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35991-582E-ACAA-5005-5C015C8A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Deep Blue (1997): AI for chess</a:t>
            </a:r>
          </a:p>
          <a:p>
            <a:r>
              <a:rPr lang="en-US" dirty="0"/>
              <a:t>AlphaGo (2017): AI for Go</a:t>
            </a:r>
          </a:p>
          <a:p>
            <a:r>
              <a:rPr lang="en-US" dirty="0"/>
              <a:t>ChatGPT (2022): AI for chatting…</a:t>
            </a:r>
          </a:p>
          <a:p>
            <a:pPr lvl="1"/>
            <a:r>
              <a:rPr lang="en-US" dirty="0"/>
              <a:t>Or everything?</a:t>
            </a:r>
          </a:p>
          <a:p>
            <a:pPr lvl="1"/>
            <a:endParaRPr lang="en-US" dirty="0"/>
          </a:p>
          <a:p>
            <a:r>
              <a:rPr lang="en-US" dirty="0"/>
              <a:t>Scaling Law: the capability of AI will improve consistently with the development of </a:t>
            </a:r>
            <a:r>
              <a:rPr lang="en-US" b="1" dirty="0"/>
              <a:t>data</a:t>
            </a:r>
            <a:r>
              <a:rPr lang="en-US" dirty="0"/>
              <a:t>, </a:t>
            </a:r>
            <a:r>
              <a:rPr lang="en-US" b="1" dirty="0"/>
              <a:t>computing power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r>
              <a:rPr lang="en-US" dirty="0"/>
              <a:t>“The Bitter Lesson” (Richard Sutton, 2019)</a:t>
            </a:r>
            <a:br>
              <a:rPr lang="en-US" dirty="0"/>
            </a:br>
            <a:r>
              <a:rPr lang="en-US" i="1" dirty="0">
                <a:solidFill>
                  <a:srgbClr val="FF0080"/>
                </a:solidFill>
                <a:latin typeface="Bell MT" panose="02020503060305020303" pitchFamily="18" charset="0"/>
              </a:rPr>
              <a:t>Given enough resource, brute-force computation will eventually outperform human wisdom.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21A9-1B55-29E1-1DD0-E0664869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2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15966</TotalTime>
  <Words>4217</Words>
  <Application>Microsoft Office PowerPoint</Application>
  <PresentationFormat>宽屏</PresentationFormat>
  <Paragraphs>588</Paragraphs>
  <Slides>64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Abadi ExtraLight</vt:lpstr>
      <vt:lpstr>Aptos</vt:lpstr>
      <vt:lpstr>Aptos Display</vt:lpstr>
      <vt:lpstr>Arial</vt:lpstr>
      <vt:lpstr>Bell MT</vt:lpstr>
      <vt:lpstr>Calibri Light</vt:lpstr>
      <vt:lpstr>Cambria Math</vt:lpstr>
      <vt:lpstr>Office 主题​​</vt:lpstr>
      <vt:lpstr>Decentralized AI: Economics of Trust  </vt:lpstr>
      <vt:lpstr>Self Introduction</vt:lpstr>
      <vt:lpstr>Life before ChatGPT: First Impression @ UIUC</vt:lpstr>
      <vt:lpstr>Life before ChatGPT: Before Spring Comes</vt:lpstr>
      <vt:lpstr>Life before ChatGPT: A Glimpse in April</vt:lpstr>
      <vt:lpstr>Life before ChatGPT: Coup de Coeur</vt:lpstr>
      <vt:lpstr>Life before ChatGPT: The Starry Twilight</vt:lpstr>
      <vt:lpstr>Life before ChatGPT: Arrival</vt:lpstr>
      <vt:lpstr>Artificial Intelligence: The New Moore’s Law</vt:lpstr>
      <vt:lpstr>AI Safety: A Critical Concern in AGI Age</vt:lpstr>
      <vt:lpstr>AI Safety: Threat of Untrusted Training</vt:lpstr>
      <vt:lpstr>What is Decentralized AI?</vt:lpstr>
      <vt:lpstr>What is the Blockchain?</vt:lpstr>
      <vt:lpstr>Blockchain Security: Decentralized Consensus</vt:lpstr>
      <vt:lpstr>Mechanism Design in Bitcoin: Hash Puzzle</vt:lpstr>
      <vt:lpstr>Mechanism Design in Bitcoin: Hash Puzzle</vt:lpstr>
      <vt:lpstr>Proof-of-Useful-Work (PoUW)</vt:lpstr>
      <vt:lpstr>Towards the Dream: Proof-of-Learning</vt:lpstr>
      <vt:lpstr>Existing Work: ZKML (zero-knowledge ML)</vt:lpstr>
      <vt:lpstr>Existing Work: OPML (“optimistic” ML)</vt:lpstr>
      <vt:lpstr>Comparison: ZK vs. OP Consensus</vt:lpstr>
      <vt:lpstr>Comparison: ZK vs. OP Consensus</vt:lpstr>
      <vt:lpstr>How to Build Ideal DeAI</vt:lpstr>
      <vt:lpstr>Challenges of (OP-like) Proof-of-Learning</vt:lpstr>
      <vt:lpstr>Trilemma of Proof-of-Learning (PoL)</vt:lpstr>
      <vt:lpstr>Why Controllable Difficulty?</vt:lpstr>
      <vt:lpstr>Incentive Security: Modeling</vt:lpstr>
      <vt:lpstr>Incentive Security: Modeling</vt:lpstr>
      <vt:lpstr>Incentive-Secure PoL Design</vt:lpstr>
      <vt:lpstr>Incentive-Secure PoL Design</vt:lpstr>
      <vt:lpstr>Incentive-Secure PoL: Randomness</vt:lpstr>
      <vt:lpstr>Incentive-Secure PoL: Theoretical Results</vt:lpstr>
      <vt:lpstr>Verifier’s Honesty &amp; Incentive?</vt:lpstr>
      <vt:lpstr>Verifier’s Incentive and Dilemma</vt:lpstr>
      <vt:lpstr>Verifier’s Dilemma: A Non-Binary Escape</vt:lpstr>
      <vt:lpstr>Verifier’s Dilemma: A Non-Binary Escape</vt:lpstr>
      <vt:lpstr>Attempted Solution: Capture-The-Flag (CTF)</vt:lpstr>
      <vt:lpstr>Intuition: Decentralized Verification Game</vt:lpstr>
      <vt:lpstr>Peer Prediction: Toy Example</vt:lpstr>
      <vt:lpstr>Peer Prediction: Toy Example (cont’d)</vt:lpstr>
      <vt:lpstr>Peer Prediction: General Idea</vt:lpstr>
      <vt:lpstr>Peer Prediction: A Confusing Name?</vt:lpstr>
      <vt:lpstr>Peer Prediction: Technical Guideline</vt:lpstr>
      <vt:lpstr>What is the Blockchain: Another Perspective</vt:lpstr>
      <vt:lpstr>Peer Prediction: The Pipeline</vt:lpstr>
      <vt:lpstr>Peer Prediction: Theoretical Guarantees</vt:lpstr>
      <vt:lpstr>Peer Prediction: Optimization</vt:lpstr>
      <vt:lpstr>Compactness Criteria: Philosophy</vt:lpstr>
      <vt:lpstr>Discussion: Why not use DMI?</vt:lpstr>
      <vt:lpstr>Discussion: Why not use DMI? (1)</vt:lpstr>
      <vt:lpstr>Discussion: Why not use DMI? (2)</vt:lpstr>
      <vt:lpstr>Beyond DeAI: Connection with Online Learning</vt:lpstr>
      <vt:lpstr>Robust Mechanism Design x Online Learning</vt:lpstr>
      <vt:lpstr>Working Project</vt:lpstr>
      <vt:lpstr>Extension: My Recent Work</vt:lpstr>
      <vt:lpstr>T’AIMER: Modeling</vt:lpstr>
      <vt:lpstr>T’AIMER: Clustering Consensus</vt:lpstr>
      <vt:lpstr>T’AIMER: Analysis Sketch</vt:lpstr>
      <vt:lpstr>T’AIMER: Discussion</vt:lpstr>
      <vt:lpstr>T’AIMER: Discussion (cont’d)</vt:lpstr>
      <vt:lpstr>Wrap-Up: Meta-Incentive of DeAI</vt:lpstr>
      <vt:lpstr>Conclusion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Prediction for Verifier’s Dilemma</dc:title>
  <dc:creator>Zishuo Zhao</dc:creator>
  <cp:lastModifiedBy>Zhao, Zishuo</cp:lastModifiedBy>
  <cp:revision>97</cp:revision>
  <dcterms:created xsi:type="dcterms:W3CDTF">2024-03-14T01:14:43Z</dcterms:created>
  <dcterms:modified xsi:type="dcterms:W3CDTF">2025-11-19T01:27:20Z</dcterms:modified>
</cp:coreProperties>
</file>